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310" r:id="rId2"/>
    <p:sldId id="258" r:id="rId3"/>
    <p:sldId id="319" r:id="rId4"/>
    <p:sldId id="256" r:id="rId5"/>
    <p:sldId id="302" r:id="rId6"/>
    <p:sldId id="296" r:id="rId7"/>
    <p:sldId id="309" r:id="rId8"/>
    <p:sldId id="304" r:id="rId9"/>
    <p:sldId id="289" r:id="rId10"/>
    <p:sldId id="261" r:id="rId11"/>
    <p:sldId id="262" r:id="rId12"/>
    <p:sldId id="305" r:id="rId13"/>
    <p:sldId id="282" r:id="rId14"/>
    <p:sldId id="313" r:id="rId15"/>
    <p:sldId id="314" r:id="rId16"/>
    <p:sldId id="312" r:id="rId17"/>
    <p:sldId id="316" r:id="rId18"/>
    <p:sldId id="317" r:id="rId19"/>
    <p:sldId id="268" r:id="rId20"/>
    <p:sldId id="299" r:id="rId21"/>
    <p:sldId id="300" r:id="rId22"/>
    <p:sldId id="303" r:id="rId23"/>
    <p:sldId id="269" r:id="rId24"/>
    <p:sldId id="271" r:id="rId25"/>
    <p:sldId id="301" r:id="rId26"/>
    <p:sldId id="273" r:id="rId27"/>
    <p:sldId id="307" r:id="rId28"/>
    <p:sldId id="306" r:id="rId29"/>
    <p:sldId id="292" r:id="rId30"/>
    <p:sldId id="294" r:id="rId31"/>
    <p:sldId id="315" r:id="rId32"/>
    <p:sldId id="291" r:id="rId33"/>
    <p:sldId id="308" r:id="rId34"/>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3300"/>
    <a:srgbClr val="FF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7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a:defRPr sz="1200" b="0"/>
            </a:lvl1pPr>
          </a:lstStyle>
          <a:p>
            <a:pPr>
              <a:defRPr/>
            </a:pPr>
            <a:endParaRPr lang="en-US"/>
          </a:p>
        </p:txBody>
      </p:sp>
      <p:sp>
        <p:nvSpPr>
          <p:cNvPr id="399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a:defRPr sz="1200" b="0"/>
            </a:lvl1pPr>
          </a:lstStyle>
          <a:p>
            <a:pPr>
              <a:defRPr/>
            </a:pPr>
            <a:endParaRPr lang="en-US"/>
          </a:p>
        </p:txBody>
      </p:sp>
      <p:sp>
        <p:nvSpPr>
          <p:cNvPr id="399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a:defRPr sz="1200" b="0"/>
            </a:lvl1pPr>
          </a:lstStyle>
          <a:p>
            <a:pPr>
              <a:defRPr/>
            </a:pPr>
            <a:endParaRPr lang="en-US"/>
          </a:p>
        </p:txBody>
      </p:sp>
      <p:sp>
        <p:nvSpPr>
          <p:cNvPr id="399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a:defRPr sz="1200" b="0"/>
            </a:lvl1pPr>
          </a:lstStyle>
          <a:p>
            <a:pPr>
              <a:defRPr/>
            </a:pPr>
            <a:fld id="{CF53725B-6FBF-4AAD-89A1-C47E327987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959A98-77D8-44B6-ACE0-EE9B752F8F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21D40-0B99-495E-BD86-F194DEF12C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063B40-19A5-4FF3-AAB2-1ED5647B23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A79DA-6101-4324-AE5B-5F796CE10A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CB990-80BE-4979-BD35-BACAC7F91D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26DF82-AF19-417C-BE11-13DC8BADBA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16CCC2-4D49-41AA-937F-23A733D4B5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B94008-75CC-4DC6-91C4-AAC80AA9E4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0EFEB-8CE9-42B6-99FA-DF3C9C2B7B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9E3875-9534-4577-ADE6-BEC2EF6D52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0A71-9BC7-4312-B7FA-6F779B8DC9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82B6C1F-8D13-4D55-B287-A7EA265044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1812925"/>
            <a:ext cx="8229600" cy="1920875"/>
          </a:xfrm>
          <a:prstGeom prst="rect">
            <a:avLst/>
          </a:prstGeom>
          <a:noFill/>
          <a:ln w="9525">
            <a:noFill/>
            <a:miter lim="800000"/>
            <a:headEnd/>
            <a:tailEnd/>
          </a:ln>
        </p:spPr>
        <p:txBody>
          <a:bodyPr>
            <a:spAutoFit/>
          </a:bodyPr>
          <a:lstStyle/>
          <a:p>
            <a:pPr algn="ctr">
              <a:spcBef>
                <a:spcPct val="50000"/>
              </a:spcBef>
            </a:pPr>
            <a:r>
              <a:rPr lang="en-US" sz="6000">
                <a:solidFill>
                  <a:schemeClr val="bg1"/>
                </a:solidFill>
              </a:rPr>
              <a:t>The Common Core Standards in Illinois</a:t>
            </a:r>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304800"/>
            <a:ext cx="8229600" cy="607536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Goals of the Common Core Standards </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A national standard of rigor and depth</a:t>
            </a:r>
          </a:p>
          <a:p>
            <a:pPr>
              <a:spcBef>
                <a:spcPct val="50000"/>
              </a:spcBef>
              <a:buFontTx/>
              <a:buChar char="•"/>
            </a:pPr>
            <a:r>
              <a:rPr lang="en-US" sz="2800">
                <a:solidFill>
                  <a:schemeClr val="bg1"/>
                </a:solidFill>
              </a:rPr>
              <a:t> Academic benchmarks for each grade level</a:t>
            </a:r>
          </a:p>
          <a:p>
            <a:pPr>
              <a:spcBef>
                <a:spcPct val="50000"/>
              </a:spcBef>
              <a:buFontTx/>
              <a:buChar char="•"/>
            </a:pPr>
            <a:r>
              <a:rPr lang="en-US" sz="2800">
                <a:solidFill>
                  <a:schemeClr val="bg1"/>
                </a:solidFill>
              </a:rPr>
              <a:t> Freedom for how standards will be taught and 	what resources will be used to teach 	them</a:t>
            </a:r>
          </a:p>
          <a:p>
            <a:pPr>
              <a:spcBef>
                <a:spcPct val="50000"/>
              </a:spcBef>
              <a:buFontTx/>
              <a:buChar char="•"/>
            </a:pPr>
            <a:r>
              <a:rPr lang="en-US" sz="2800">
                <a:solidFill>
                  <a:schemeClr val="bg1"/>
                </a:solidFill>
              </a:rPr>
              <a:t> Students and parents will be able to 	clearly 	understand the knowledge that students 	are expected to attain</a:t>
            </a:r>
          </a:p>
          <a:p>
            <a:pPr>
              <a:spcBef>
                <a:spcPct val="50000"/>
              </a:spcBef>
              <a:buFontTx/>
              <a:buChar char="•"/>
            </a:pPr>
            <a:r>
              <a:rPr lang="en-US" sz="2800">
                <a:solidFill>
                  <a:schemeClr val="bg1"/>
                </a:solidFill>
              </a:rPr>
              <a:t> Focus is on what skills are essential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304800"/>
            <a:ext cx="8229600" cy="415290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Three Main Sections</a:t>
            </a:r>
          </a:p>
          <a:p>
            <a:pPr>
              <a:spcBef>
                <a:spcPct val="50000"/>
              </a:spcBef>
            </a:pPr>
            <a:r>
              <a:rPr lang="en-US" sz="2800">
                <a:solidFill>
                  <a:schemeClr val="bg1"/>
                </a:solidFill>
              </a:rPr>
              <a:t>	-  K-5 </a:t>
            </a:r>
          </a:p>
          <a:p>
            <a:pPr>
              <a:spcBef>
                <a:spcPct val="50000"/>
              </a:spcBef>
            </a:pPr>
            <a:r>
              <a:rPr lang="en-US" sz="2800">
                <a:solidFill>
                  <a:schemeClr val="bg1"/>
                </a:solidFill>
              </a:rPr>
              <a:t>	-  6-12 English Language Arts</a:t>
            </a:r>
          </a:p>
          <a:p>
            <a:pPr>
              <a:spcBef>
                <a:spcPct val="50000"/>
              </a:spcBef>
            </a:pPr>
            <a:r>
              <a:rPr lang="en-US" sz="2800">
                <a:solidFill>
                  <a:schemeClr val="bg1"/>
                </a:solidFill>
              </a:rPr>
              <a:t>	-  6-12 Literacy in History/Social 	Science, 		Science, and Technical Subjects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fade">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fade">
                                      <p:cBhvr>
                                        <p:cTn id="22" dur="500"/>
                                        <p:tgtEl>
                                          <p:spTgt spid="194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Effect transition="in" filter="fade">
                                      <p:cBhvr>
                                        <p:cTn id="27"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304800"/>
            <a:ext cx="8229600" cy="43672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Four Strands with Anchor (CCR) Standards</a:t>
            </a:r>
          </a:p>
          <a:p>
            <a:pPr>
              <a:spcBef>
                <a:spcPct val="50000"/>
              </a:spcBef>
            </a:pPr>
            <a:r>
              <a:rPr lang="en-US" sz="2800">
                <a:solidFill>
                  <a:schemeClr val="bg1"/>
                </a:solidFill>
              </a:rPr>
              <a:t>	-  Reading</a:t>
            </a:r>
          </a:p>
          <a:p>
            <a:pPr>
              <a:spcBef>
                <a:spcPct val="50000"/>
              </a:spcBef>
            </a:pPr>
            <a:r>
              <a:rPr lang="en-US" sz="2800">
                <a:solidFill>
                  <a:schemeClr val="bg1"/>
                </a:solidFill>
              </a:rPr>
              <a:t>	-  Writing</a:t>
            </a:r>
          </a:p>
          <a:p>
            <a:pPr>
              <a:spcBef>
                <a:spcPct val="50000"/>
              </a:spcBef>
            </a:pPr>
            <a:r>
              <a:rPr lang="en-US" sz="2800">
                <a:solidFill>
                  <a:schemeClr val="bg1"/>
                </a:solidFill>
              </a:rPr>
              <a:t>	-  Speaking and Listening</a:t>
            </a:r>
          </a:p>
          <a:p>
            <a:pPr>
              <a:spcBef>
                <a:spcPct val="50000"/>
              </a:spcBef>
            </a:pPr>
            <a:r>
              <a:rPr lang="en-US" sz="2800">
                <a:solidFill>
                  <a:schemeClr val="bg1"/>
                </a:solidFill>
              </a:rPr>
              <a:t>	-  Language</a:t>
            </a:r>
            <a:r>
              <a:rPr lang="en-US" sz="2800" b="0">
                <a:solidFill>
                  <a:schemeClr val="bg1"/>
                </a:solidFill>
                <a:latin typeface="Arial Black"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4">
                                            <p:txEl>
                                              <p:pRg st="2" end="2"/>
                                            </p:txEl>
                                          </p:spTgt>
                                        </p:tgtEl>
                                        <p:attrNameLst>
                                          <p:attrName>style.visibility</p:attrName>
                                        </p:attrNameLst>
                                      </p:cBhvr>
                                      <p:to>
                                        <p:strVal val="visible"/>
                                      </p:to>
                                    </p:set>
                                    <p:animEffect transition="in" filter="fade">
                                      <p:cBhvr>
                                        <p:cTn id="7" dur="500"/>
                                        <p:tgtEl>
                                          <p:spTgt spid="6963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4">
                                            <p:txEl>
                                              <p:pRg st="3" end="3"/>
                                            </p:txEl>
                                          </p:spTgt>
                                        </p:tgtEl>
                                        <p:attrNameLst>
                                          <p:attrName>style.visibility</p:attrName>
                                        </p:attrNameLst>
                                      </p:cBhvr>
                                      <p:to>
                                        <p:strVal val="visible"/>
                                      </p:to>
                                    </p:set>
                                    <p:animEffect transition="in" filter="fade">
                                      <p:cBhvr>
                                        <p:cTn id="10" dur="500"/>
                                        <p:tgtEl>
                                          <p:spTgt spid="6963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634">
                                            <p:txEl>
                                              <p:pRg st="4" end="4"/>
                                            </p:txEl>
                                          </p:spTgt>
                                        </p:tgtEl>
                                        <p:attrNameLst>
                                          <p:attrName>style.visibility</p:attrName>
                                        </p:attrNameLst>
                                      </p:cBhvr>
                                      <p:to>
                                        <p:strVal val="visible"/>
                                      </p:to>
                                    </p:set>
                                    <p:animEffect transition="in" filter="fade">
                                      <p:cBhvr>
                                        <p:cTn id="13" dur="500"/>
                                        <p:tgtEl>
                                          <p:spTgt spid="6963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634">
                                            <p:txEl>
                                              <p:pRg st="5" end="5"/>
                                            </p:txEl>
                                          </p:spTgt>
                                        </p:tgtEl>
                                        <p:attrNameLst>
                                          <p:attrName>style.visibility</p:attrName>
                                        </p:attrNameLst>
                                      </p:cBhvr>
                                      <p:to>
                                        <p:strVal val="visible"/>
                                      </p:to>
                                    </p:set>
                                    <p:animEffect transition="in" filter="fade">
                                      <p:cBhvr>
                                        <p:cTn id="16" dur="500"/>
                                        <p:tgtEl>
                                          <p:spTgt spid="6963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9634">
                                            <p:txEl>
                                              <p:pRg st="6" end="6"/>
                                            </p:txEl>
                                          </p:spTgt>
                                        </p:tgtEl>
                                        <p:attrNameLst>
                                          <p:attrName>style.visibility</p:attrName>
                                        </p:attrNameLst>
                                      </p:cBhvr>
                                      <p:to>
                                        <p:strVal val="visible"/>
                                      </p:to>
                                    </p:set>
                                    <p:animEffect transition="in" filter="fade">
                                      <p:cBhvr>
                                        <p:cTn id="19" dur="500"/>
                                        <p:tgtEl>
                                          <p:spTgt spid="696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304800"/>
            <a:ext cx="8229600" cy="60769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Reading</a:t>
            </a:r>
          </a:p>
          <a:p>
            <a:pPr>
              <a:spcBef>
                <a:spcPct val="50000"/>
              </a:spcBef>
            </a:pPr>
            <a:r>
              <a:rPr lang="en-US" sz="2800">
                <a:solidFill>
                  <a:schemeClr val="bg1"/>
                </a:solidFill>
              </a:rPr>
              <a:t>	-  Comparison between literary works and 		non-fiction changes with grade level</a:t>
            </a:r>
          </a:p>
          <a:p>
            <a:pPr>
              <a:spcBef>
                <a:spcPct val="50000"/>
              </a:spcBef>
            </a:pPr>
            <a:r>
              <a:rPr lang="en-US" sz="2800">
                <a:solidFill>
                  <a:schemeClr val="bg1"/>
                </a:solidFill>
              </a:rPr>
              <a:t>	-  Vocabulary</a:t>
            </a:r>
          </a:p>
          <a:p>
            <a:pPr>
              <a:spcBef>
                <a:spcPct val="50000"/>
              </a:spcBef>
              <a:buFontTx/>
              <a:buChar char="•"/>
            </a:pPr>
            <a:r>
              <a:rPr lang="en-US" sz="2800">
                <a:solidFill>
                  <a:schemeClr val="bg1"/>
                </a:solidFill>
              </a:rPr>
              <a:t> Writing</a:t>
            </a:r>
          </a:p>
          <a:p>
            <a:pPr>
              <a:spcBef>
                <a:spcPct val="50000"/>
              </a:spcBef>
            </a:pPr>
            <a:r>
              <a:rPr lang="en-US" sz="2800">
                <a:solidFill>
                  <a:schemeClr val="bg1"/>
                </a:solidFill>
              </a:rPr>
              <a:t>	-  Writing for multiple purposes</a:t>
            </a:r>
          </a:p>
          <a:p>
            <a:pPr>
              <a:spcBef>
                <a:spcPct val="50000"/>
              </a:spcBef>
            </a:pPr>
            <a:r>
              <a:rPr lang="en-US" sz="2800">
                <a:solidFill>
                  <a:schemeClr val="bg1"/>
                </a:solidFill>
              </a:rPr>
              <a:t>	-  Writing across the curriculum</a:t>
            </a:r>
          </a:p>
          <a:p>
            <a:pPr>
              <a:spcBef>
                <a:spcPct val="50000"/>
              </a:spcBef>
            </a:pPr>
            <a:r>
              <a:rPr lang="en-US" sz="2800">
                <a:solidFill>
                  <a:schemeClr val="bg1"/>
                </a:solidFill>
              </a:rPr>
              <a:t>	-  Writing for different audiences</a:t>
            </a:r>
            <a:endParaRPr lang="en-US" sz="2800" b="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Effect transition="in" filter="fade">
                                      <p:cBhvr>
                                        <p:cTn id="7" dur="500"/>
                                        <p:tgtEl>
                                          <p:spTgt spid="419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3" end="3"/>
                                            </p:txEl>
                                          </p:spTgt>
                                        </p:tgtEl>
                                        <p:attrNameLst>
                                          <p:attrName>style.visibility</p:attrName>
                                        </p:attrNameLst>
                                      </p:cBhvr>
                                      <p:to>
                                        <p:strVal val="visible"/>
                                      </p:to>
                                    </p:set>
                                    <p:animEffect transition="in" filter="fade">
                                      <p:cBhvr>
                                        <p:cTn id="12" dur="500"/>
                                        <p:tgtEl>
                                          <p:spTgt spid="4198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animEffect transition="in" filter="fade">
                                      <p:cBhvr>
                                        <p:cTn id="15" dur="500"/>
                                        <p:tgtEl>
                                          <p:spTgt spid="4198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986">
                                            <p:txEl>
                                              <p:pRg st="5" end="5"/>
                                            </p:txEl>
                                          </p:spTgt>
                                        </p:tgtEl>
                                        <p:attrNameLst>
                                          <p:attrName>style.visibility</p:attrName>
                                        </p:attrNameLst>
                                      </p:cBhvr>
                                      <p:to>
                                        <p:strVal val="visible"/>
                                      </p:to>
                                    </p:set>
                                    <p:animEffect transition="in" filter="fade">
                                      <p:cBhvr>
                                        <p:cTn id="20" dur="500"/>
                                        <p:tgtEl>
                                          <p:spTgt spid="4198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986">
                                            <p:txEl>
                                              <p:pRg st="6" end="6"/>
                                            </p:txEl>
                                          </p:spTgt>
                                        </p:tgtEl>
                                        <p:attrNameLst>
                                          <p:attrName>style.visibility</p:attrName>
                                        </p:attrNameLst>
                                      </p:cBhvr>
                                      <p:to>
                                        <p:strVal val="visible"/>
                                      </p:to>
                                    </p:set>
                                    <p:animEffect transition="in" filter="fade">
                                      <p:cBhvr>
                                        <p:cTn id="25" dur="500"/>
                                        <p:tgtEl>
                                          <p:spTgt spid="4198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986">
                                            <p:txEl>
                                              <p:pRg st="7" end="7"/>
                                            </p:txEl>
                                          </p:spTgt>
                                        </p:tgtEl>
                                        <p:attrNameLst>
                                          <p:attrName>style.visibility</p:attrName>
                                        </p:attrNameLst>
                                      </p:cBhvr>
                                      <p:to>
                                        <p:strVal val="visible"/>
                                      </p:to>
                                    </p:set>
                                    <p:animEffect transition="in" filter="fade">
                                      <p:cBhvr>
                                        <p:cTn id="28" dur="500"/>
                                        <p:tgtEl>
                                          <p:spTgt spid="4198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986">
                                            <p:txEl>
                                              <p:pRg st="8" end="8"/>
                                            </p:txEl>
                                          </p:spTgt>
                                        </p:tgtEl>
                                        <p:attrNameLst>
                                          <p:attrName>style.visibility</p:attrName>
                                        </p:attrNameLst>
                                      </p:cBhvr>
                                      <p:to>
                                        <p:strVal val="visible"/>
                                      </p:to>
                                    </p:set>
                                    <p:animEffect transition="in" filter="fade">
                                      <p:cBhvr>
                                        <p:cTn id="31" dur="500"/>
                                        <p:tgtEl>
                                          <p:spTgt spid="419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57200" y="304800"/>
            <a:ext cx="8229600" cy="18018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pPr algn="ctr">
              <a:spcBef>
                <a:spcPct val="50000"/>
              </a:spcBef>
            </a:pPr>
            <a:r>
              <a:rPr lang="en-US" sz="2800">
                <a:solidFill>
                  <a:schemeClr val="bg1"/>
                </a:solidFill>
              </a:rPr>
              <a:t>Reading Framework Text Distribution</a:t>
            </a:r>
          </a:p>
        </p:txBody>
      </p:sp>
      <p:graphicFrame>
        <p:nvGraphicFramePr>
          <p:cNvPr id="82073" name="Group 153"/>
          <p:cNvGraphicFramePr>
            <a:graphicFrameLocks noGrp="1"/>
          </p:cNvGraphicFramePr>
          <p:nvPr/>
        </p:nvGraphicFramePr>
        <p:xfrm>
          <a:off x="1524000" y="2286000"/>
          <a:ext cx="6096000" cy="4267200"/>
        </p:xfrm>
        <a:graphic>
          <a:graphicData uri="http://schemas.openxmlformats.org/drawingml/2006/table">
            <a:tbl>
              <a:tblPr/>
              <a:tblGrid>
                <a:gridCol w="1447800"/>
                <a:gridCol w="2209800"/>
                <a:gridCol w="24384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Grade </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Literary Works</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Informational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Text</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4</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50%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50%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8</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45%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55%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12</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70%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22">
                                            <p:txEl>
                                              <p:pRg st="2" end="2"/>
                                            </p:txEl>
                                          </p:spTgt>
                                        </p:tgtEl>
                                        <p:attrNameLst>
                                          <p:attrName>style.visibility</p:attrName>
                                        </p:attrNameLst>
                                      </p:cBhvr>
                                      <p:to>
                                        <p:strVal val="visible"/>
                                      </p:to>
                                    </p:set>
                                    <p:animEffect transition="in" filter="fade">
                                      <p:cBhvr>
                                        <p:cTn id="7" dur="500"/>
                                        <p:tgtEl>
                                          <p:spTgt spid="8192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073"/>
                                        </p:tgtEl>
                                        <p:attrNameLst>
                                          <p:attrName>style.visibility</p:attrName>
                                        </p:attrNameLst>
                                      </p:cBhvr>
                                      <p:to>
                                        <p:strVal val="visible"/>
                                      </p:to>
                                    </p:set>
                                    <p:animEffect transition="in" filter="fade">
                                      <p:cBhvr>
                                        <p:cTn id="10" dur="500"/>
                                        <p:tgtEl>
                                          <p:spTgt spid="8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57200" y="304800"/>
            <a:ext cx="8229600" cy="18018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pPr algn="ctr">
              <a:spcBef>
                <a:spcPct val="50000"/>
              </a:spcBef>
            </a:pPr>
            <a:r>
              <a:rPr lang="en-US" sz="2800">
                <a:solidFill>
                  <a:schemeClr val="bg1"/>
                </a:solidFill>
              </a:rPr>
              <a:t>Writing Framework Communicative Purposes</a:t>
            </a:r>
          </a:p>
        </p:txBody>
      </p:sp>
      <p:graphicFrame>
        <p:nvGraphicFramePr>
          <p:cNvPr id="82988" name="Group 44"/>
          <p:cNvGraphicFramePr>
            <a:graphicFrameLocks noGrp="1"/>
          </p:cNvGraphicFramePr>
          <p:nvPr/>
        </p:nvGraphicFramePr>
        <p:xfrm>
          <a:off x="609600" y="2286000"/>
          <a:ext cx="7924800" cy="4267200"/>
        </p:xfrm>
        <a:graphic>
          <a:graphicData uri="http://schemas.openxmlformats.org/drawingml/2006/table">
            <a:tbl>
              <a:tblPr/>
              <a:tblGrid>
                <a:gridCol w="1882775"/>
                <a:gridCol w="2003425"/>
                <a:gridCol w="1828800"/>
                <a:gridCol w="22098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Grade </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Persuade</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Explain</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Experience</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4</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8</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35%</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30%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12</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40%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40%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Arial" charset="0"/>
                        </a:rPr>
                        <a:t>20%</a:t>
                      </a:r>
                    </a:p>
                  </a:txBody>
                  <a:tcPr anchor="ctr" horzOverflow="overflow">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946">
                                            <p:txEl>
                                              <p:pRg st="2" end="2"/>
                                            </p:txEl>
                                          </p:spTgt>
                                        </p:tgtEl>
                                        <p:attrNameLst>
                                          <p:attrName>style.visibility</p:attrName>
                                        </p:attrNameLst>
                                      </p:cBhvr>
                                      <p:to>
                                        <p:strVal val="visible"/>
                                      </p:to>
                                    </p:set>
                                    <p:animEffect transition="in" filter="fade">
                                      <p:cBhvr>
                                        <p:cTn id="7" dur="500"/>
                                        <p:tgtEl>
                                          <p:spTgt spid="8294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88"/>
                                        </p:tgtEl>
                                        <p:attrNameLst>
                                          <p:attrName>style.visibility</p:attrName>
                                        </p:attrNameLst>
                                      </p:cBhvr>
                                      <p:to>
                                        <p:strVal val="visible"/>
                                      </p:to>
                                    </p:set>
                                    <p:animEffect transition="in" filter="fade">
                                      <p:cBhvr>
                                        <p:cTn id="10" dur="500"/>
                                        <p:tgtEl>
                                          <p:spTgt spid="82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304800"/>
            <a:ext cx="8229600" cy="555307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r>
              <a:rPr lang="en-US" sz="2800">
                <a:solidFill>
                  <a:schemeClr val="bg1"/>
                </a:solidFill>
              </a:rPr>
              <a:t>Successful strategies will need to include:</a:t>
            </a:r>
          </a:p>
          <a:p>
            <a:endParaRPr lang="en-US" sz="2800">
              <a:solidFill>
                <a:schemeClr val="bg1"/>
              </a:solidFill>
            </a:endParaRPr>
          </a:p>
          <a:p>
            <a:pPr>
              <a:buFontTx/>
              <a:buChar char="•"/>
            </a:pPr>
            <a:r>
              <a:rPr lang="en-US" sz="2800">
                <a:solidFill>
                  <a:schemeClr val="bg1"/>
                </a:solidFill>
              </a:rPr>
              <a:t>  “Close” reading strategies</a:t>
            </a:r>
          </a:p>
          <a:p>
            <a:endParaRPr lang="en-US">
              <a:solidFill>
                <a:schemeClr val="bg1"/>
              </a:solidFill>
            </a:endParaRPr>
          </a:p>
          <a:p>
            <a:pPr>
              <a:buFontTx/>
              <a:buChar char="•"/>
            </a:pPr>
            <a:r>
              <a:rPr lang="en-US" sz="2800">
                <a:solidFill>
                  <a:schemeClr val="bg1"/>
                </a:solidFill>
              </a:rPr>
              <a:t>  Making a coherent, informed argument</a:t>
            </a:r>
          </a:p>
          <a:p>
            <a:endParaRPr lang="en-US">
              <a:solidFill>
                <a:schemeClr val="bg1"/>
              </a:solidFill>
            </a:endParaRPr>
          </a:p>
          <a:p>
            <a:pPr>
              <a:buFontTx/>
              <a:buChar char="•"/>
            </a:pPr>
            <a:r>
              <a:rPr lang="en-US" sz="2800">
                <a:solidFill>
                  <a:schemeClr val="bg1"/>
                </a:solidFill>
              </a:rPr>
              <a:t>  Reading and comprehending complex text</a:t>
            </a:r>
          </a:p>
          <a:p>
            <a:endParaRPr lang="en-US" sz="2800">
              <a:solidFill>
                <a:schemeClr val="bg1"/>
              </a:solidFill>
            </a:endParaRPr>
          </a:p>
          <a:p>
            <a:endParaRPr lang="en-US" sz="2800">
              <a:solidFill>
                <a:schemeClr val="bg1"/>
              </a:solidFill>
            </a:endParaRPr>
          </a:p>
          <a:p>
            <a:pPr algn="ctr"/>
            <a:r>
              <a:rPr lang="en-US" sz="2800">
                <a:solidFill>
                  <a:schemeClr val="bg1"/>
                </a:solidFill>
              </a:rPr>
              <a:t>“Read like a detective and write like an investigative reporter.” – Susie Morrison, ISBE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898">
                                            <p:txEl>
                                              <p:pRg st="2" end="2"/>
                                            </p:txEl>
                                          </p:spTgt>
                                        </p:tgtEl>
                                        <p:attrNameLst>
                                          <p:attrName>style.visibility</p:attrName>
                                        </p:attrNameLst>
                                      </p:cBhvr>
                                      <p:to>
                                        <p:strVal val="visible"/>
                                      </p:to>
                                    </p:set>
                                    <p:animEffect transition="in" filter="fade">
                                      <p:cBhvr>
                                        <p:cTn id="7" dur="500"/>
                                        <p:tgtEl>
                                          <p:spTgt spid="808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8">
                                            <p:txEl>
                                              <p:pRg st="4" end="4"/>
                                            </p:txEl>
                                          </p:spTgt>
                                        </p:tgtEl>
                                        <p:attrNameLst>
                                          <p:attrName>style.visibility</p:attrName>
                                        </p:attrNameLst>
                                      </p:cBhvr>
                                      <p:to>
                                        <p:strVal val="visible"/>
                                      </p:to>
                                    </p:set>
                                    <p:animEffect transition="in" filter="fade">
                                      <p:cBhvr>
                                        <p:cTn id="12" dur="500"/>
                                        <p:tgtEl>
                                          <p:spTgt spid="808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8">
                                            <p:txEl>
                                              <p:pRg st="6" end="6"/>
                                            </p:txEl>
                                          </p:spTgt>
                                        </p:tgtEl>
                                        <p:attrNameLst>
                                          <p:attrName>style.visibility</p:attrName>
                                        </p:attrNameLst>
                                      </p:cBhvr>
                                      <p:to>
                                        <p:strVal val="visible"/>
                                      </p:to>
                                    </p:set>
                                    <p:animEffect transition="in" filter="fade">
                                      <p:cBhvr>
                                        <p:cTn id="17" dur="500"/>
                                        <p:tgtEl>
                                          <p:spTgt spid="8089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98">
                                            <p:txEl>
                                              <p:pRg st="8" end="8"/>
                                            </p:txEl>
                                          </p:spTgt>
                                        </p:tgtEl>
                                        <p:attrNameLst>
                                          <p:attrName>style.visibility</p:attrName>
                                        </p:attrNameLst>
                                      </p:cBhvr>
                                      <p:to>
                                        <p:strVal val="visible"/>
                                      </p:to>
                                    </p:set>
                                    <p:animEffect transition="in" filter="fade">
                                      <p:cBhvr>
                                        <p:cTn id="22" dur="500"/>
                                        <p:tgtEl>
                                          <p:spTgt spid="8089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898">
                                            <p:txEl>
                                              <p:pRg st="11" end="11"/>
                                            </p:txEl>
                                          </p:spTgt>
                                        </p:tgtEl>
                                        <p:attrNameLst>
                                          <p:attrName>style.visibility</p:attrName>
                                        </p:attrNameLst>
                                      </p:cBhvr>
                                      <p:to>
                                        <p:strVal val="visible"/>
                                      </p:to>
                                    </p:set>
                                    <p:animEffect transition="in" filter="fade">
                                      <p:cBhvr>
                                        <p:cTn id="27" dur="500"/>
                                        <p:tgtEl>
                                          <p:spTgt spid="808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304800"/>
            <a:ext cx="8229600" cy="59801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r>
              <a:rPr lang="en-US" sz="2800">
                <a:solidFill>
                  <a:schemeClr val="bg1"/>
                </a:solidFill>
              </a:rPr>
              <a:t>Students who are college and career can…</a:t>
            </a:r>
          </a:p>
          <a:p>
            <a:endParaRPr lang="en-US" sz="2800">
              <a:solidFill>
                <a:schemeClr val="bg1"/>
              </a:solidFill>
            </a:endParaRPr>
          </a:p>
          <a:p>
            <a:pPr>
              <a:buFontTx/>
              <a:buChar char="•"/>
            </a:pPr>
            <a:r>
              <a:rPr lang="en-US" sz="2800">
                <a:solidFill>
                  <a:schemeClr val="bg1"/>
                </a:solidFill>
              </a:rPr>
              <a:t>  demonstrate independence</a:t>
            </a:r>
          </a:p>
          <a:p>
            <a:endParaRPr lang="en-US">
              <a:solidFill>
                <a:schemeClr val="bg1"/>
              </a:solidFill>
            </a:endParaRPr>
          </a:p>
          <a:p>
            <a:pPr>
              <a:buFontTx/>
              <a:buChar char="•"/>
            </a:pPr>
            <a:r>
              <a:rPr lang="en-US" sz="2800">
                <a:solidFill>
                  <a:schemeClr val="bg1"/>
                </a:solidFill>
              </a:rPr>
              <a:t>  build strong content knowledge</a:t>
            </a:r>
          </a:p>
          <a:p>
            <a:endParaRPr lang="en-US">
              <a:solidFill>
                <a:schemeClr val="bg1"/>
              </a:solidFill>
            </a:endParaRPr>
          </a:p>
          <a:p>
            <a:pPr>
              <a:buFontTx/>
              <a:buChar char="•"/>
            </a:pPr>
            <a:r>
              <a:rPr lang="en-US" sz="2800">
                <a:solidFill>
                  <a:schemeClr val="bg1"/>
                </a:solidFill>
              </a:rPr>
              <a:t>  respond to the varying demands of audience, 	task, purpose, and discipline</a:t>
            </a:r>
          </a:p>
          <a:p>
            <a:endParaRPr lang="en-US" sz="2800">
              <a:solidFill>
                <a:schemeClr val="bg1"/>
              </a:solidFill>
            </a:endParaRPr>
          </a:p>
          <a:p>
            <a:pPr>
              <a:buFontTx/>
              <a:buChar char="•"/>
            </a:pPr>
            <a:r>
              <a:rPr lang="en-US" sz="2800">
                <a:solidFill>
                  <a:schemeClr val="bg1"/>
                </a:solidFill>
              </a:rPr>
              <a:t>  comprehend as well as critique</a:t>
            </a:r>
          </a:p>
          <a:p>
            <a:pPr>
              <a:buFontTx/>
              <a:buChar char="•"/>
            </a:pPr>
            <a:endParaRPr lang="en-US" sz="2800">
              <a:solidFill>
                <a:schemeClr val="bg1"/>
              </a:solidFill>
            </a:endParaRPr>
          </a:p>
          <a:p>
            <a:pPr>
              <a:buFontTx/>
              <a:buChar char="•"/>
            </a:pPr>
            <a:r>
              <a:rPr lang="en-US" sz="2800">
                <a:solidFill>
                  <a:schemeClr val="bg1"/>
                </a:solidFill>
              </a:rPr>
              <a:t>  value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898">
                                            <p:txEl>
                                              <p:pRg st="2" end="2"/>
                                            </p:txEl>
                                          </p:spTgt>
                                        </p:tgtEl>
                                        <p:attrNameLst>
                                          <p:attrName>style.visibility</p:attrName>
                                        </p:attrNameLst>
                                      </p:cBhvr>
                                      <p:to>
                                        <p:strVal val="visible"/>
                                      </p:to>
                                    </p:set>
                                    <p:animEffect transition="in" filter="fade">
                                      <p:cBhvr>
                                        <p:cTn id="7" dur="500"/>
                                        <p:tgtEl>
                                          <p:spTgt spid="808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8">
                                            <p:txEl>
                                              <p:pRg st="4" end="4"/>
                                            </p:txEl>
                                          </p:spTgt>
                                        </p:tgtEl>
                                        <p:attrNameLst>
                                          <p:attrName>style.visibility</p:attrName>
                                        </p:attrNameLst>
                                      </p:cBhvr>
                                      <p:to>
                                        <p:strVal val="visible"/>
                                      </p:to>
                                    </p:set>
                                    <p:animEffect transition="in" filter="fade">
                                      <p:cBhvr>
                                        <p:cTn id="12" dur="500"/>
                                        <p:tgtEl>
                                          <p:spTgt spid="808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8">
                                            <p:txEl>
                                              <p:pRg st="6" end="6"/>
                                            </p:txEl>
                                          </p:spTgt>
                                        </p:tgtEl>
                                        <p:attrNameLst>
                                          <p:attrName>style.visibility</p:attrName>
                                        </p:attrNameLst>
                                      </p:cBhvr>
                                      <p:to>
                                        <p:strVal val="visible"/>
                                      </p:to>
                                    </p:set>
                                    <p:animEffect transition="in" filter="fade">
                                      <p:cBhvr>
                                        <p:cTn id="17" dur="500"/>
                                        <p:tgtEl>
                                          <p:spTgt spid="8089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98">
                                            <p:txEl>
                                              <p:pRg st="8" end="8"/>
                                            </p:txEl>
                                          </p:spTgt>
                                        </p:tgtEl>
                                        <p:attrNameLst>
                                          <p:attrName>style.visibility</p:attrName>
                                        </p:attrNameLst>
                                      </p:cBhvr>
                                      <p:to>
                                        <p:strVal val="visible"/>
                                      </p:to>
                                    </p:set>
                                    <p:animEffect transition="in" filter="fade">
                                      <p:cBhvr>
                                        <p:cTn id="22" dur="500"/>
                                        <p:tgtEl>
                                          <p:spTgt spid="8089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898">
                                            <p:txEl>
                                              <p:pRg st="10" end="10"/>
                                            </p:txEl>
                                          </p:spTgt>
                                        </p:tgtEl>
                                        <p:attrNameLst>
                                          <p:attrName>style.visibility</p:attrName>
                                        </p:attrNameLst>
                                      </p:cBhvr>
                                      <p:to>
                                        <p:strVal val="visible"/>
                                      </p:to>
                                    </p:set>
                                    <p:animEffect transition="in" filter="fade">
                                      <p:cBhvr>
                                        <p:cTn id="27" dur="500"/>
                                        <p:tgtEl>
                                          <p:spTgt spid="80898">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898">
                                            <p:txEl>
                                              <p:pRg st="12" end="12"/>
                                            </p:txEl>
                                          </p:spTgt>
                                        </p:tgtEl>
                                        <p:attrNameLst>
                                          <p:attrName>style.visibility</p:attrName>
                                        </p:attrNameLst>
                                      </p:cBhvr>
                                      <p:to>
                                        <p:strVal val="visible"/>
                                      </p:to>
                                    </p:set>
                                    <p:animEffect transition="in" filter="fade">
                                      <p:cBhvr>
                                        <p:cTn id="32" dur="500"/>
                                        <p:tgtEl>
                                          <p:spTgt spid="808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304800"/>
            <a:ext cx="8229600" cy="414972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English Language Arts</a:t>
            </a:r>
          </a:p>
          <a:p>
            <a:pPr algn="ctr">
              <a:spcBef>
                <a:spcPct val="50000"/>
              </a:spcBef>
            </a:pPr>
            <a:endParaRPr lang="en-US" sz="2800" i="1">
              <a:solidFill>
                <a:schemeClr val="bg1"/>
              </a:solidFill>
            </a:endParaRPr>
          </a:p>
          <a:p>
            <a:r>
              <a:rPr lang="en-US" sz="2800">
                <a:solidFill>
                  <a:schemeClr val="bg1"/>
                </a:solidFill>
              </a:rPr>
              <a:t>Students who are college and career can…</a:t>
            </a:r>
          </a:p>
          <a:p>
            <a:endParaRPr lang="en-US" sz="2800">
              <a:solidFill>
                <a:schemeClr val="bg1"/>
              </a:solidFill>
            </a:endParaRPr>
          </a:p>
          <a:p>
            <a:pPr>
              <a:buFontTx/>
              <a:buChar char="•"/>
            </a:pPr>
            <a:r>
              <a:rPr lang="en-US" sz="2800">
                <a:solidFill>
                  <a:schemeClr val="bg1"/>
                </a:solidFill>
              </a:rPr>
              <a:t>  use technology and digital media 	strategically and capably</a:t>
            </a:r>
          </a:p>
          <a:p>
            <a:pPr>
              <a:buFontTx/>
              <a:buChar char="•"/>
            </a:pPr>
            <a:endParaRPr lang="en-US" sz="2800">
              <a:solidFill>
                <a:schemeClr val="bg1"/>
              </a:solidFill>
            </a:endParaRPr>
          </a:p>
          <a:p>
            <a:pPr>
              <a:buFontTx/>
              <a:buChar char="•"/>
            </a:pPr>
            <a:r>
              <a:rPr lang="en-US" sz="2800">
                <a:solidFill>
                  <a:schemeClr val="bg1"/>
                </a:solidFill>
              </a:rPr>
              <a:t>  come to understand other perspectives and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898">
                                            <p:txEl>
                                              <p:pRg st="4" end="4"/>
                                            </p:txEl>
                                          </p:spTgt>
                                        </p:tgtEl>
                                        <p:attrNameLst>
                                          <p:attrName>style.visibility</p:attrName>
                                        </p:attrNameLst>
                                      </p:cBhvr>
                                      <p:to>
                                        <p:strVal val="visible"/>
                                      </p:to>
                                    </p:set>
                                    <p:animEffect transition="in" filter="fade">
                                      <p:cBhvr>
                                        <p:cTn id="7" dur="500"/>
                                        <p:tgtEl>
                                          <p:spTgt spid="8089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8">
                                            <p:txEl>
                                              <p:pRg st="6" end="6"/>
                                            </p:txEl>
                                          </p:spTgt>
                                        </p:tgtEl>
                                        <p:attrNameLst>
                                          <p:attrName>style.visibility</p:attrName>
                                        </p:attrNameLst>
                                      </p:cBhvr>
                                      <p:to>
                                        <p:strVal val="visible"/>
                                      </p:to>
                                    </p:set>
                                    <p:animEffect transition="in" filter="fade">
                                      <p:cBhvr>
                                        <p:cTn id="12" dur="500"/>
                                        <p:tgtEl>
                                          <p:spTgt spid="808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304800"/>
            <a:ext cx="8229600" cy="628967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Mathematics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Two Main Sections</a:t>
            </a:r>
          </a:p>
          <a:p>
            <a:pPr>
              <a:spcBef>
                <a:spcPct val="50000"/>
              </a:spcBef>
            </a:pPr>
            <a:r>
              <a:rPr lang="en-US" sz="2800">
                <a:solidFill>
                  <a:schemeClr val="bg1"/>
                </a:solidFill>
              </a:rPr>
              <a:t>	-  K-8 by grade level (algebra-ready by 		grade eight)</a:t>
            </a:r>
          </a:p>
          <a:p>
            <a:pPr>
              <a:spcBef>
                <a:spcPct val="50000"/>
              </a:spcBef>
            </a:pPr>
            <a:r>
              <a:rPr lang="en-US" sz="2800">
                <a:solidFill>
                  <a:schemeClr val="bg1"/>
                </a:solidFill>
              </a:rPr>
              <a:t>	-  High school mathematics courses by 		strands</a:t>
            </a:r>
          </a:p>
          <a:p>
            <a:pPr>
              <a:spcBef>
                <a:spcPct val="50000"/>
              </a:spcBef>
              <a:buFontTx/>
              <a:buChar char="•"/>
            </a:pPr>
            <a:r>
              <a:rPr lang="en-US" sz="2800">
                <a:solidFill>
                  <a:schemeClr val="bg1"/>
                </a:solidFill>
              </a:rPr>
              <a:t> Mathematical Understanding</a:t>
            </a:r>
          </a:p>
          <a:p>
            <a:pPr>
              <a:spcBef>
                <a:spcPct val="50000"/>
              </a:spcBef>
            </a:pPr>
            <a:r>
              <a:rPr lang="en-US" sz="2800">
                <a:solidFill>
                  <a:schemeClr val="bg1"/>
                </a:solidFill>
              </a:rPr>
              <a:t>	-  Justifying that a math statement is true</a:t>
            </a:r>
          </a:p>
          <a:p>
            <a:pPr>
              <a:spcBef>
                <a:spcPct val="50000"/>
              </a:spcBef>
            </a:pPr>
            <a:r>
              <a:rPr lang="en-US" sz="2800">
                <a:solidFill>
                  <a:schemeClr val="bg1"/>
                </a:solidFill>
              </a:rPr>
              <a:t>	-  Mathematical understanding and 			procedural skills equally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fade">
                                      <p:cBhvr>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fade">
                                      <p:cBhvr>
                                        <p:cTn id="17" dur="500"/>
                                        <p:tgtEl>
                                          <p:spTgt spid="25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2">
                                            <p:txEl>
                                              <p:pRg st="4" end="4"/>
                                            </p:txEl>
                                          </p:spTgt>
                                        </p:tgtEl>
                                        <p:attrNameLst>
                                          <p:attrName>style.visibility</p:attrName>
                                        </p:attrNameLst>
                                      </p:cBhvr>
                                      <p:to>
                                        <p:strVal val="visible"/>
                                      </p:to>
                                    </p:set>
                                    <p:animEffect transition="in" filter="fade">
                                      <p:cBhvr>
                                        <p:cTn id="22" dur="500"/>
                                        <p:tgtEl>
                                          <p:spTgt spid="25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Effect transition="in" filter="fade">
                                      <p:cBhvr>
                                        <p:cTn id="27" dur="500"/>
                                        <p:tgtEl>
                                          <p:spTgt spid="256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xEl>
                                              <p:pRg st="6" end="6"/>
                                            </p:txEl>
                                          </p:spTgt>
                                        </p:tgtEl>
                                        <p:attrNameLst>
                                          <p:attrName>style.visibility</p:attrName>
                                        </p:attrNameLst>
                                      </p:cBhvr>
                                      <p:to>
                                        <p:strVal val="visible"/>
                                      </p:to>
                                    </p:set>
                                    <p:animEffect transition="in" filter="fade">
                                      <p:cBhvr>
                                        <p:cTn id="32" dur="500"/>
                                        <p:tgtEl>
                                          <p:spTgt spid="256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2">
                                            <p:txEl>
                                              <p:pRg st="7" end="7"/>
                                            </p:txEl>
                                          </p:spTgt>
                                        </p:tgtEl>
                                        <p:attrNameLst>
                                          <p:attrName>style.visibility</p:attrName>
                                        </p:attrNameLst>
                                      </p:cBhvr>
                                      <p:to>
                                        <p:strVal val="visible"/>
                                      </p:to>
                                    </p:set>
                                    <p:animEffect transition="in" filter="fade">
                                      <p:cBhvr>
                                        <p:cTn id="37" dur="500"/>
                                        <p:tgtEl>
                                          <p:spTgt spid="25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04800"/>
            <a:ext cx="8229600" cy="3084513"/>
          </a:xfrm>
          <a:prstGeom prst="rect">
            <a:avLst/>
          </a:prstGeom>
          <a:noFill/>
          <a:ln w="9525">
            <a:noFill/>
            <a:miter lim="800000"/>
            <a:headEnd/>
            <a:tailEnd/>
          </a:ln>
        </p:spPr>
        <p:txBody>
          <a:bodyPr>
            <a:spAutoFit/>
          </a:bodyPr>
          <a:lstStyle/>
          <a:p>
            <a:pPr marL="342900" indent="-342900" algn="ctr">
              <a:spcBef>
                <a:spcPct val="50000"/>
              </a:spcBef>
            </a:pPr>
            <a:r>
              <a:rPr lang="en-US" sz="2800" i="1">
                <a:solidFill>
                  <a:schemeClr val="bg1"/>
                </a:solidFill>
              </a:rPr>
              <a:t>Educational Reform in Illinois</a:t>
            </a:r>
          </a:p>
          <a:p>
            <a:pPr marL="342900" indent="-342900" algn="ctr">
              <a:spcBef>
                <a:spcPct val="50000"/>
              </a:spcBef>
            </a:pPr>
            <a:endParaRPr lang="en-US" sz="2800" i="1">
              <a:solidFill>
                <a:schemeClr val="bg1"/>
              </a:solidFill>
            </a:endParaRPr>
          </a:p>
          <a:p>
            <a:pPr marL="342900" indent="-342900" algn="ctr">
              <a:spcBef>
                <a:spcPct val="50000"/>
              </a:spcBef>
            </a:pPr>
            <a:r>
              <a:rPr lang="en-US" sz="2800">
                <a:solidFill>
                  <a:schemeClr val="bg1"/>
                </a:solidFill>
              </a:rPr>
              <a:t>Blueprint for Educational Reform (DOE)</a:t>
            </a:r>
          </a:p>
          <a:p>
            <a:pPr marL="342900" indent="-342900" algn="ctr">
              <a:spcBef>
                <a:spcPct val="50000"/>
              </a:spcBef>
            </a:pPr>
            <a:endParaRPr lang="en-US" sz="2800">
              <a:solidFill>
                <a:schemeClr val="bg1"/>
              </a:solidFill>
            </a:endParaRPr>
          </a:p>
          <a:p>
            <a:pPr marL="342900" indent="-342900" algn="ctr">
              <a:spcBef>
                <a:spcPct val="50000"/>
              </a:spcBef>
            </a:pPr>
            <a:endParaRPr lang="en-US" sz="2800">
              <a:solidFill>
                <a:schemeClr val="bg1"/>
              </a:solidFill>
            </a:endParaRPr>
          </a:p>
        </p:txBody>
      </p:sp>
      <p:pic>
        <p:nvPicPr>
          <p:cNvPr id="16387" name="Picture 3" descr="Blueprint"/>
          <p:cNvPicPr>
            <a:picLocks noChangeAspect="1" noChangeArrowheads="1"/>
          </p:cNvPicPr>
          <p:nvPr/>
        </p:nvPicPr>
        <p:blipFill>
          <a:blip r:embed="rId2"/>
          <a:srcRect/>
          <a:stretch>
            <a:fillRect/>
          </a:stretch>
        </p:blipFill>
        <p:spPr bwMode="auto">
          <a:xfrm>
            <a:off x="3001963" y="2362200"/>
            <a:ext cx="3094037"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fade">
                                      <p:cBhvr>
                                        <p:cTn id="12" dur="500"/>
                                        <p:tgtEl>
                                          <p:spTgt spid="1126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fade">
                                      <p:cBhvr>
                                        <p:cTn id="1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457200" y="304800"/>
            <a:ext cx="8229600" cy="5191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Mathematics</a:t>
            </a:r>
          </a:p>
        </p:txBody>
      </p:sp>
      <p:pic>
        <p:nvPicPr>
          <p:cNvPr id="60419" name="Picture 3"/>
          <p:cNvPicPr>
            <a:picLocks noChangeAspect="1" noChangeArrowheads="1"/>
          </p:cNvPicPr>
          <p:nvPr/>
        </p:nvPicPr>
        <p:blipFill>
          <a:blip r:embed="rId2"/>
          <a:srcRect l="76268" t="28485" r="6610" b="13333"/>
          <a:stretch>
            <a:fillRect/>
          </a:stretch>
        </p:blipFill>
        <p:spPr bwMode="auto">
          <a:xfrm>
            <a:off x="2133600" y="1066800"/>
            <a:ext cx="4932363"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304800"/>
            <a:ext cx="8229600" cy="56499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Mathematics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High School Conceptual Themes</a:t>
            </a:r>
          </a:p>
          <a:p>
            <a:pPr>
              <a:spcBef>
                <a:spcPct val="50000"/>
              </a:spcBef>
            </a:pPr>
            <a:r>
              <a:rPr lang="en-US" sz="2800">
                <a:solidFill>
                  <a:schemeClr val="bg1"/>
                </a:solidFill>
              </a:rPr>
              <a:t>	-  Number and Quantity</a:t>
            </a:r>
          </a:p>
          <a:p>
            <a:pPr>
              <a:spcBef>
                <a:spcPct val="50000"/>
              </a:spcBef>
            </a:pPr>
            <a:r>
              <a:rPr lang="en-US" sz="2800">
                <a:solidFill>
                  <a:schemeClr val="bg1"/>
                </a:solidFill>
              </a:rPr>
              <a:t>	-  Algebra</a:t>
            </a:r>
          </a:p>
          <a:p>
            <a:pPr>
              <a:spcBef>
                <a:spcPct val="50000"/>
              </a:spcBef>
            </a:pPr>
            <a:r>
              <a:rPr lang="en-US" sz="2800">
                <a:solidFill>
                  <a:schemeClr val="bg1"/>
                </a:solidFill>
              </a:rPr>
              <a:t>	-  Functions</a:t>
            </a:r>
          </a:p>
          <a:p>
            <a:pPr>
              <a:spcBef>
                <a:spcPct val="50000"/>
              </a:spcBef>
            </a:pPr>
            <a:r>
              <a:rPr lang="en-US" sz="2800">
                <a:solidFill>
                  <a:schemeClr val="bg1"/>
                </a:solidFill>
              </a:rPr>
              <a:t> 	-  Modeling</a:t>
            </a:r>
          </a:p>
          <a:p>
            <a:pPr>
              <a:spcBef>
                <a:spcPct val="50000"/>
              </a:spcBef>
            </a:pPr>
            <a:r>
              <a:rPr lang="en-US" sz="2800">
                <a:solidFill>
                  <a:schemeClr val="bg1"/>
                </a:solidFill>
              </a:rPr>
              <a:t>	-  Geometry</a:t>
            </a:r>
          </a:p>
          <a:p>
            <a:pPr>
              <a:spcBef>
                <a:spcPct val="50000"/>
              </a:spcBef>
            </a:pPr>
            <a:r>
              <a:rPr lang="en-US" sz="2800">
                <a:solidFill>
                  <a:schemeClr val="bg1"/>
                </a:solidFill>
              </a:rPr>
              <a:t>	-  Statistics and Probability</a:t>
            </a:r>
            <a:r>
              <a:rPr lang="en-US" sz="2800" b="0">
                <a:solidFill>
                  <a:schemeClr val="bg1"/>
                </a:solidFill>
                <a:latin typeface="Arial Black"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animEffect transition="in" filter="fade">
                                      <p:cBhvr>
                                        <p:cTn id="7" dur="500"/>
                                        <p:tgtEl>
                                          <p:spTgt spid="624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6">
                                            <p:txEl>
                                              <p:pRg st="3" end="3"/>
                                            </p:txEl>
                                          </p:spTgt>
                                        </p:tgtEl>
                                        <p:attrNameLst>
                                          <p:attrName>style.visibility</p:attrName>
                                        </p:attrNameLst>
                                      </p:cBhvr>
                                      <p:to>
                                        <p:strVal val="visible"/>
                                      </p:to>
                                    </p:set>
                                    <p:animEffect transition="in" filter="fade">
                                      <p:cBhvr>
                                        <p:cTn id="12" dur="500"/>
                                        <p:tgtEl>
                                          <p:spTgt spid="6246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466">
                                            <p:txEl>
                                              <p:pRg st="4" end="4"/>
                                            </p:txEl>
                                          </p:spTgt>
                                        </p:tgtEl>
                                        <p:attrNameLst>
                                          <p:attrName>style.visibility</p:attrName>
                                        </p:attrNameLst>
                                      </p:cBhvr>
                                      <p:to>
                                        <p:strVal val="visible"/>
                                      </p:to>
                                    </p:set>
                                    <p:animEffect transition="in" filter="fade">
                                      <p:cBhvr>
                                        <p:cTn id="15" dur="500"/>
                                        <p:tgtEl>
                                          <p:spTgt spid="6246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2466">
                                            <p:txEl>
                                              <p:pRg st="5" end="5"/>
                                            </p:txEl>
                                          </p:spTgt>
                                        </p:tgtEl>
                                        <p:attrNameLst>
                                          <p:attrName>style.visibility</p:attrName>
                                        </p:attrNameLst>
                                      </p:cBhvr>
                                      <p:to>
                                        <p:strVal val="visible"/>
                                      </p:to>
                                    </p:set>
                                    <p:animEffect transition="in" filter="fade">
                                      <p:cBhvr>
                                        <p:cTn id="18" dur="500"/>
                                        <p:tgtEl>
                                          <p:spTgt spid="6246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2466">
                                            <p:txEl>
                                              <p:pRg st="6" end="6"/>
                                            </p:txEl>
                                          </p:spTgt>
                                        </p:tgtEl>
                                        <p:attrNameLst>
                                          <p:attrName>style.visibility</p:attrName>
                                        </p:attrNameLst>
                                      </p:cBhvr>
                                      <p:to>
                                        <p:strVal val="visible"/>
                                      </p:to>
                                    </p:set>
                                    <p:animEffect transition="in" filter="fade">
                                      <p:cBhvr>
                                        <p:cTn id="21" dur="500"/>
                                        <p:tgtEl>
                                          <p:spTgt spid="6246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2466">
                                            <p:txEl>
                                              <p:pRg st="7" end="7"/>
                                            </p:txEl>
                                          </p:spTgt>
                                        </p:tgtEl>
                                        <p:attrNameLst>
                                          <p:attrName>style.visibility</p:attrName>
                                        </p:attrNameLst>
                                      </p:cBhvr>
                                      <p:to>
                                        <p:strVal val="visible"/>
                                      </p:to>
                                    </p:set>
                                    <p:animEffect transition="in" filter="fade">
                                      <p:cBhvr>
                                        <p:cTn id="24" dur="500"/>
                                        <p:tgtEl>
                                          <p:spTgt spid="62466">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2466">
                                            <p:txEl>
                                              <p:pRg st="8" end="8"/>
                                            </p:txEl>
                                          </p:spTgt>
                                        </p:tgtEl>
                                        <p:attrNameLst>
                                          <p:attrName>style.visibility</p:attrName>
                                        </p:attrNameLst>
                                      </p:cBhvr>
                                      <p:to>
                                        <p:strVal val="visible"/>
                                      </p:to>
                                    </p:set>
                                    <p:animEffect transition="in" filter="fade">
                                      <p:cBhvr>
                                        <p:cTn id="27" dur="500"/>
                                        <p:tgtEl>
                                          <p:spTgt spid="62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304800"/>
            <a:ext cx="8229600" cy="60769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Mathematics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High School Conceptual Themes</a:t>
            </a:r>
          </a:p>
          <a:p>
            <a:pPr>
              <a:spcBef>
                <a:spcPct val="50000"/>
              </a:spcBef>
            </a:pPr>
            <a:r>
              <a:rPr lang="en-US" sz="2800">
                <a:solidFill>
                  <a:schemeClr val="bg1"/>
                </a:solidFill>
              </a:rPr>
              <a:t>	</a:t>
            </a:r>
          </a:p>
          <a:p>
            <a:pPr>
              <a:spcBef>
                <a:spcPct val="50000"/>
              </a:spcBef>
            </a:pPr>
            <a:r>
              <a:rPr lang="en-US" sz="2800">
                <a:solidFill>
                  <a:schemeClr val="bg1"/>
                </a:solidFill>
              </a:rPr>
              <a:t>	Themes will be taught in conjunction with 	one another</a:t>
            </a:r>
            <a:r>
              <a:rPr lang="en-US" sz="2800" b="0">
                <a:solidFill>
                  <a:schemeClr val="bg1"/>
                </a:solidFill>
                <a:latin typeface="Arial Black" pitchFamily="34" charset="0"/>
              </a:rPr>
              <a:t>:</a:t>
            </a:r>
          </a:p>
          <a:p>
            <a:pPr>
              <a:spcBef>
                <a:spcPct val="50000"/>
              </a:spcBef>
            </a:pPr>
            <a:endParaRPr lang="en-US" sz="2800" b="0">
              <a:solidFill>
                <a:schemeClr val="bg1"/>
              </a:solidFill>
            </a:endParaRPr>
          </a:p>
          <a:p>
            <a:pPr>
              <a:spcBef>
                <a:spcPct val="50000"/>
              </a:spcBef>
            </a:pPr>
            <a:r>
              <a:rPr lang="en-US" sz="2800" b="0">
                <a:solidFill>
                  <a:schemeClr val="bg1"/>
                </a:solidFill>
              </a:rPr>
              <a:t>	</a:t>
            </a:r>
            <a:r>
              <a:rPr lang="en-US" sz="2800">
                <a:solidFill>
                  <a:schemeClr val="bg1"/>
                </a:solidFill>
              </a:rPr>
              <a:t>- Four years of math</a:t>
            </a:r>
          </a:p>
          <a:p>
            <a:pPr>
              <a:spcBef>
                <a:spcPct val="50000"/>
              </a:spcBef>
            </a:pPr>
            <a:r>
              <a:rPr lang="en-US" sz="2800">
                <a:solidFill>
                  <a:schemeClr val="bg1"/>
                </a:solidFill>
              </a:rPr>
              <a:t>	- Math I, Math II, Math III, and Special Math</a:t>
            </a:r>
          </a:p>
          <a:p>
            <a:pPr>
              <a:spcBef>
                <a:spcPct val="50000"/>
              </a:spcBef>
            </a:pPr>
            <a:r>
              <a:rPr lang="en-US" sz="2800">
                <a:solidFill>
                  <a:schemeClr val="bg1"/>
                </a:solidFill>
              </a:rPr>
              <a:t>	- Integrated approach the first three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538">
                                            <p:txEl>
                                              <p:pRg st="4" end="4"/>
                                            </p:txEl>
                                          </p:spTgt>
                                        </p:tgtEl>
                                        <p:attrNameLst>
                                          <p:attrName>style.visibility</p:attrName>
                                        </p:attrNameLst>
                                      </p:cBhvr>
                                      <p:to>
                                        <p:strVal val="visible"/>
                                      </p:to>
                                    </p:set>
                                    <p:animEffect transition="in" filter="fade">
                                      <p:cBhvr>
                                        <p:cTn id="7" dur="500"/>
                                        <p:tgtEl>
                                          <p:spTgt spid="6553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8">
                                            <p:txEl>
                                              <p:pRg st="6" end="6"/>
                                            </p:txEl>
                                          </p:spTgt>
                                        </p:tgtEl>
                                        <p:attrNameLst>
                                          <p:attrName>style.visibility</p:attrName>
                                        </p:attrNameLst>
                                      </p:cBhvr>
                                      <p:to>
                                        <p:strVal val="visible"/>
                                      </p:to>
                                    </p:set>
                                    <p:animEffect transition="in" filter="fade">
                                      <p:cBhvr>
                                        <p:cTn id="12" dur="500"/>
                                        <p:tgtEl>
                                          <p:spTgt spid="6553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38">
                                            <p:txEl>
                                              <p:pRg st="7" end="7"/>
                                            </p:txEl>
                                          </p:spTgt>
                                        </p:tgtEl>
                                        <p:attrNameLst>
                                          <p:attrName>style.visibility</p:attrName>
                                        </p:attrNameLst>
                                      </p:cBhvr>
                                      <p:to>
                                        <p:strVal val="visible"/>
                                      </p:to>
                                    </p:set>
                                    <p:animEffect transition="in" filter="fade">
                                      <p:cBhvr>
                                        <p:cTn id="17" dur="500"/>
                                        <p:tgtEl>
                                          <p:spTgt spid="6553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38">
                                            <p:txEl>
                                              <p:pRg st="8" end="8"/>
                                            </p:txEl>
                                          </p:spTgt>
                                        </p:tgtEl>
                                        <p:attrNameLst>
                                          <p:attrName>style.visibility</p:attrName>
                                        </p:attrNameLst>
                                      </p:cBhvr>
                                      <p:to>
                                        <p:strVal val="visible"/>
                                      </p:to>
                                    </p:set>
                                    <p:animEffect transition="in" filter="fade">
                                      <p:cBhvr>
                                        <p:cTn id="22" dur="500"/>
                                        <p:tgtEl>
                                          <p:spTgt spid="655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304800"/>
            <a:ext cx="8229600" cy="5862638"/>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Future Common Core Standards</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Science</a:t>
            </a:r>
          </a:p>
          <a:p>
            <a:pPr>
              <a:spcBef>
                <a:spcPct val="50000"/>
              </a:spcBef>
            </a:pPr>
            <a:r>
              <a:rPr lang="en-US" sz="2800">
                <a:solidFill>
                  <a:schemeClr val="bg1"/>
                </a:solidFill>
              </a:rPr>
              <a:t>	-  Draft was to be released fall of 2012</a:t>
            </a:r>
          </a:p>
          <a:p>
            <a:pPr>
              <a:spcBef>
                <a:spcPct val="50000"/>
              </a:spcBef>
              <a:buFontTx/>
              <a:buChar char="•"/>
            </a:pPr>
            <a:r>
              <a:rPr lang="en-US" sz="2800">
                <a:solidFill>
                  <a:schemeClr val="bg1"/>
                </a:solidFill>
              </a:rPr>
              <a:t> Social Science</a:t>
            </a:r>
          </a:p>
          <a:p>
            <a:pPr>
              <a:spcBef>
                <a:spcPct val="50000"/>
              </a:spcBef>
            </a:pPr>
            <a:r>
              <a:rPr lang="en-US" sz="2800">
                <a:solidFill>
                  <a:schemeClr val="bg1"/>
                </a:solidFill>
              </a:rPr>
              <a:t>	-  Writing of these standards began in 		November 2010</a:t>
            </a:r>
          </a:p>
          <a:p>
            <a:pPr>
              <a:spcBef>
                <a:spcPct val="50000"/>
              </a:spcBef>
            </a:pPr>
            <a:r>
              <a:rPr lang="en-US" sz="2800">
                <a:solidFill>
                  <a:schemeClr val="bg1"/>
                </a:solidFill>
              </a:rPr>
              <a:t>	-  Scheduled to be released “sometime 		after science”</a:t>
            </a:r>
          </a:p>
          <a:p>
            <a:pPr>
              <a:spcBef>
                <a:spcPct val="50000"/>
              </a:spcBef>
              <a:buFontTx/>
              <a:buChar char="•"/>
            </a:pPr>
            <a:r>
              <a:rPr lang="en-US" sz="2800">
                <a:solidFill>
                  <a:schemeClr val="bg1"/>
                </a:solidFill>
              </a:rPr>
              <a:t> Fine 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fade">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fade">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fade">
                                      <p:cBhvr>
                                        <p:cTn id="22" dur="500"/>
                                        <p:tgtEl>
                                          <p:spTgt spid="266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Effect transition="in" filter="fade">
                                      <p:cBhvr>
                                        <p:cTn id="27" dur="500"/>
                                        <p:tgtEl>
                                          <p:spTgt spid="266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26">
                                            <p:txEl>
                                              <p:pRg st="6" end="6"/>
                                            </p:txEl>
                                          </p:spTgt>
                                        </p:tgtEl>
                                        <p:attrNameLst>
                                          <p:attrName>style.visibility</p:attrName>
                                        </p:attrNameLst>
                                      </p:cBhvr>
                                      <p:to>
                                        <p:strVal val="visible"/>
                                      </p:to>
                                    </p:set>
                                    <p:animEffect transition="in" filter="fade">
                                      <p:cBhvr>
                                        <p:cTn id="32" dur="500"/>
                                        <p:tgtEl>
                                          <p:spTgt spid="2662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26">
                                            <p:txEl>
                                              <p:pRg st="7" end="7"/>
                                            </p:txEl>
                                          </p:spTgt>
                                        </p:tgtEl>
                                        <p:attrNameLst>
                                          <p:attrName>style.visibility</p:attrName>
                                        </p:attrNameLst>
                                      </p:cBhvr>
                                      <p:to>
                                        <p:strVal val="visible"/>
                                      </p:to>
                                    </p:set>
                                    <p:animEffect transition="in" filter="fade">
                                      <p:cBhvr>
                                        <p:cTn id="37"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04800"/>
            <a:ext cx="8229600" cy="6503988"/>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Assessment</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Scheduled for 2014-2015 (with pilots)</a:t>
            </a:r>
          </a:p>
          <a:p>
            <a:pPr>
              <a:spcBef>
                <a:spcPct val="50000"/>
              </a:spcBef>
              <a:buFontTx/>
              <a:buChar char="•"/>
            </a:pPr>
            <a:r>
              <a:rPr lang="en-US" sz="2800">
                <a:solidFill>
                  <a:schemeClr val="bg1"/>
                </a:solidFill>
              </a:rPr>
              <a:t>  Partnership for the Assessment of Readiness 	for College and Careers (PARCC)</a:t>
            </a:r>
          </a:p>
          <a:p>
            <a:pPr>
              <a:spcBef>
                <a:spcPct val="50000"/>
              </a:spcBef>
              <a:buFontTx/>
              <a:buChar char="•"/>
            </a:pPr>
            <a:r>
              <a:rPr lang="en-US" sz="2800">
                <a:solidFill>
                  <a:schemeClr val="bg1"/>
                </a:solidFill>
              </a:rPr>
              <a:t>  24 states are members</a:t>
            </a:r>
          </a:p>
          <a:p>
            <a:pPr>
              <a:spcBef>
                <a:spcPct val="50000"/>
              </a:spcBef>
              <a:buFontTx/>
              <a:buChar char="•"/>
            </a:pPr>
            <a:r>
              <a:rPr lang="en-US" sz="2800">
                <a:solidFill>
                  <a:schemeClr val="bg1"/>
                </a:solidFill>
              </a:rPr>
              <a:t> </a:t>
            </a:r>
            <a:r>
              <a:rPr lang="en-US" sz="2800"/>
              <a:t> </a:t>
            </a:r>
            <a:r>
              <a:rPr lang="en-US" sz="2800">
                <a:solidFill>
                  <a:schemeClr val="bg1"/>
                </a:solidFill>
              </a:rPr>
              <a:t>Assessments will coordinate more than ISAT 	and PSAE do right now</a:t>
            </a:r>
          </a:p>
          <a:p>
            <a:pPr>
              <a:spcBef>
                <a:spcPct val="50000"/>
              </a:spcBef>
              <a:buFontTx/>
              <a:buChar char="•"/>
            </a:pPr>
            <a:r>
              <a:rPr lang="en-US" sz="2800">
                <a:solidFill>
                  <a:schemeClr val="bg1"/>
                </a:solidFill>
              </a:rPr>
              <a:t>  Performance-based</a:t>
            </a:r>
          </a:p>
          <a:p>
            <a:pPr>
              <a:spcBef>
                <a:spcPct val="50000"/>
              </a:spcBef>
              <a:buFontTx/>
              <a:buChar char="•"/>
            </a:pPr>
            <a:r>
              <a:rPr lang="en-US" sz="2800">
                <a:solidFill>
                  <a:schemeClr val="bg1"/>
                </a:solidFill>
              </a:rPr>
              <a:t>  Online</a:t>
            </a:r>
          </a:p>
          <a:p>
            <a:pPr>
              <a:spcBef>
                <a:spcPct val="50000"/>
              </a:spcBef>
              <a:buFontTx/>
              <a:buChar char="•"/>
            </a:pPr>
            <a:r>
              <a:rPr lang="en-US" sz="2800">
                <a:solidFill>
                  <a:schemeClr val="bg1"/>
                </a:solidFill>
              </a:rPr>
              <a:t>  Results will be quicker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transition="in" filter="fade">
                                      <p:cBhvr>
                                        <p:cTn id="12" dur="500"/>
                                        <p:tgtEl>
                                          <p:spTgt spid="286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animEffect transition="in" filter="fade">
                                      <p:cBhvr>
                                        <p:cTn id="17" dur="500"/>
                                        <p:tgtEl>
                                          <p:spTgt spid="286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4">
                                            <p:txEl>
                                              <p:pRg st="4" end="4"/>
                                            </p:txEl>
                                          </p:spTgt>
                                        </p:tgtEl>
                                        <p:attrNameLst>
                                          <p:attrName>style.visibility</p:attrName>
                                        </p:attrNameLst>
                                      </p:cBhvr>
                                      <p:to>
                                        <p:strVal val="visible"/>
                                      </p:to>
                                    </p:set>
                                    <p:animEffect transition="in" filter="fade">
                                      <p:cBhvr>
                                        <p:cTn id="22" dur="500"/>
                                        <p:tgtEl>
                                          <p:spTgt spid="286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fade">
                                      <p:cBhvr>
                                        <p:cTn id="27" dur="500"/>
                                        <p:tgtEl>
                                          <p:spTgt spid="286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74">
                                            <p:txEl>
                                              <p:pRg st="6" end="6"/>
                                            </p:txEl>
                                          </p:spTgt>
                                        </p:tgtEl>
                                        <p:attrNameLst>
                                          <p:attrName>style.visibility</p:attrName>
                                        </p:attrNameLst>
                                      </p:cBhvr>
                                      <p:to>
                                        <p:strVal val="visible"/>
                                      </p:to>
                                    </p:set>
                                    <p:animEffect transition="in" filter="fade">
                                      <p:cBhvr>
                                        <p:cTn id="32" dur="500"/>
                                        <p:tgtEl>
                                          <p:spTgt spid="2867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74">
                                            <p:txEl>
                                              <p:pRg st="7" end="7"/>
                                            </p:txEl>
                                          </p:spTgt>
                                        </p:tgtEl>
                                        <p:attrNameLst>
                                          <p:attrName>style.visibility</p:attrName>
                                        </p:attrNameLst>
                                      </p:cBhvr>
                                      <p:to>
                                        <p:strVal val="visible"/>
                                      </p:to>
                                    </p:set>
                                    <p:animEffect transition="in" filter="fade">
                                      <p:cBhvr>
                                        <p:cTn id="37" dur="500"/>
                                        <p:tgtEl>
                                          <p:spTgt spid="2867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674">
                                            <p:txEl>
                                              <p:pRg st="8" end="8"/>
                                            </p:txEl>
                                          </p:spTgt>
                                        </p:tgtEl>
                                        <p:attrNameLst>
                                          <p:attrName>style.visibility</p:attrName>
                                        </p:attrNameLst>
                                      </p:cBhvr>
                                      <p:to>
                                        <p:strVal val="visible"/>
                                      </p:to>
                                    </p:set>
                                    <p:animEffect transition="in" filter="fade">
                                      <p:cBhvr>
                                        <p:cTn id="42" dur="500"/>
                                        <p:tgtEl>
                                          <p:spTgt spid="286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304800"/>
            <a:ext cx="8229600" cy="58610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Assessment</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Originally scheduled for four times a year 	(last one summative)</a:t>
            </a:r>
          </a:p>
          <a:p>
            <a:pPr>
              <a:spcBef>
                <a:spcPct val="50000"/>
              </a:spcBef>
              <a:buFontTx/>
              <a:buChar char="•"/>
            </a:pPr>
            <a:r>
              <a:rPr lang="en-US" sz="2800">
                <a:solidFill>
                  <a:schemeClr val="bg1"/>
                </a:solidFill>
              </a:rPr>
              <a:t>  Now scheduled for two times for free with the 	option for the purchase of the two other 	assessments</a:t>
            </a:r>
          </a:p>
          <a:p>
            <a:pPr>
              <a:spcBef>
                <a:spcPct val="50000"/>
              </a:spcBef>
              <a:buFontTx/>
              <a:buChar char="•"/>
            </a:pPr>
            <a:r>
              <a:rPr lang="en-US" sz="2800">
                <a:solidFill>
                  <a:schemeClr val="bg1"/>
                </a:solidFill>
              </a:rPr>
              <a:t>  Optional K-2 assessments – “Formative 		Tools” (Spring 2013)</a:t>
            </a:r>
          </a:p>
          <a:p>
            <a:pPr>
              <a:spcBef>
                <a:spcPct val="50000"/>
              </a:spcBef>
              <a:buFontTx/>
              <a:buChar char="•"/>
            </a:pPr>
            <a:r>
              <a:rPr lang="en-US" sz="2800">
                <a:solidFill>
                  <a:schemeClr val="bg1"/>
                </a:solidFill>
              </a:rPr>
              <a:t>  Students should do well in ELA, but we will 	need to pay close attention to math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animEffect transition="in" filter="fade">
                                      <p:cBhvr>
                                        <p:cTn id="7" dur="500"/>
                                        <p:tgtEl>
                                          <p:spTgt spid="634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0">
                                            <p:txEl>
                                              <p:pRg st="3" end="3"/>
                                            </p:txEl>
                                          </p:spTgt>
                                        </p:tgtEl>
                                        <p:attrNameLst>
                                          <p:attrName>style.visibility</p:attrName>
                                        </p:attrNameLst>
                                      </p:cBhvr>
                                      <p:to>
                                        <p:strVal val="visible"/>
                                      </p:to>
                                    </p:set>
                                    <p:animEffect transition="in" filter="fade">
                                      <p:cBhvr>
                                        <p:cTn id="12" dur="500"/>
                                        <p:tgtEl>
                                          <p:spTgt spid="6349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90">
                                            <p:txEl>
                                              <p:pRg st="4" end="4"/>
                                            </p:txEl>
                                          </p:spTgt>
                                        </p:tgtEl>
                                        <p:attrNameLst>
                                          <p:attrName>style.visibility</p:attrName>
                                        </p:attrNameLst>
                                      </p:cBhvr>
                                      <p:to>
                                        <p:strVal val="visible"/>
                                      </p:to>
                                    </p:set>
                                    <p:animEffect transition="in" filter="fade">
                                      <p:cBhvr>
                                        <p:cTn id="17" dur="500"/>
                                        <p:tgtEl>
                                          <p:spTgt spid="634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90">
                                            <p:txEl>
                                              <p:pRg st="5" end="5"/>
                                            </p:txEl>
                                          </p:spTgt>
                                        </p:tgtEl>
                                        <p:attrNameLst>
                                          <p:attrName>style.visibility</p:attrName>
                                        </p:attrNameLst>
                                      </p:cBhvr>
                                      <p:to>
                                        <p:strVal val="visible"/>
                                      </p:to>
                                    </p:set>
                                    <p:animEffect transition="in" filter="fade">
                                      <p:cBhvr>
                                        <p:cTn id="22" dur="500"/>
                                        <p:tgtEl>
                                          <p:spTgt spid="63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304800"/>
            <a:ext cx="8229600" cy="500856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Transitioning</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“Crosswalks” – January 2011</a:t>
            </a:r>
          </a:p>
          <a:p>
            <a:pPr>
              <a:spcBef>
                <a:spcPct val="50000"/>
              </a:spcBef>
              <a:buFontTx/>
              <a:buChar char="•"/>
            </a:pPr>
            <a:r>
              <a:rPr lang="en-US" sz="2800">
                <a:solidFill>
                  <a:schemeClr val="bg1"/>
                </a:solidFill>
              </a:rPr>
              <a:t>  Sample questions</a:t>
            </a:r>
          </a:p>
          <a:p>
            <a:pPr>
              <a:spcBef>
                <a:spcPct val="50000"/>
              </a:spcBef>
              <a:buFontTx/>
              <a:buChar char="•"/>
            </a:pPr>
            <a:r>
              <a:rPr lang="en-US" sz="2800">
                <a:solidFill>
                  <a:schemeClr val="bg1"/>
                </a:solidFill>
              </a:rPr>
              <a:t>  Pilot testing</a:t>
            </a:r>
          </a:p>
          <a:p>
            <a:pPr>
              <a:spcBef>
                <a:spcPct val="50000"/>
              </a:spcBef>
              <a:buFontTx/>
              <a:buChar char="•"/>
            </a:pPr>
            <a:r>
              <a:rPr lang="en-US" sz="2800">
                <a:solidFill>
                  <a:schemeClr val="bg1"/>
                </a:solidFill>
              </a:rPr>
              <a:t>  Curriculum renewal</a:t>
            </a:r>
          </a:p>
          <a:p>
            <a:pPr>
              <a:spcBef>
                <a:spcPct val="50000"/>
              </a:spcBef>
              <a:buFontTx/>
              <a:buChar char="•"/>
            </a:pPr>
            <a:r>
              <a:rPr lang="en-US" sz="2800">
                <a:solidFill>
                  <a:schemeClr val="bg1"/>
                </a:solidFill>
              </a:rPr>
              <a:t>  Concept-based instructional practices</a:t>
            </a:r>
          </a:p>
          <a:p>
            <a:pPr>
              <a:spcBef>
                <a:spcPct val="50000"/>
              </a:spcBef>
              <a:buFontTx/>
              <a:buChar char="•"/>
            </a:pPr>
            <a:r>
              <a:rPr lang="en-US" sz="2800">
                <a:solidFill>
                  <a:schemeClr val="bg1"/>
                </a:solidFill>
              </a:rPr>
              <a:t>  Pay attention to the verbs in the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fade">
                                      <p:cBhvr>
                                        <p:cTn id="12" dur="500"/>
                                        <p:tgtEl>
                                          <p:spTgt spid="307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fade">
                                      <p:cBhvr>
                                        <p:cTn id="17" dur="500"/>
                                        <p:tgtEl>
                                          <p:spTgt spid="307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2">
                                            <p:txEl>
                                              <p:pRg st="4" end="4"/>
                                            </p:txEl>
                                          </p:spTgt>
                                        </p:tgtEl>
                                        <p:attrNameLst>
                                          <p:attrName>style.visibility</p:attrName>
                                        </p:attrNameLst>
                                      </p:cBhvr>
                                      <p:to>
                                        <p:strVal val="visible"/>
                                      </p:to>
                                    </p:set>
                                    <p:animEffect transition="in" filter="fade">
                                      <p:cBhvr>
                                        <p:cTn id="22" dur="500"/>
                                        <p:tgtEl>
                                          <p:spTgt spid="307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fade">
                                      <p:cBhvr>
                                        <p:cTn id="27" dur="500"/>
                                        <p:tgtEl>
                                          <p:spTgt spid="307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2">
                                            <p:txEl>
                                              <p:pRg st="6" end="6"/>
                                            </p:txEl>
                                          </p:spTgt>
                                        </p:tgtEl>
                                        <p:attrNameLst>
                                          <p:attrName>style.visibility</p:attrName>
                                        </p:attrNameLst>
                                      </p:cBhvr>
                                      <p:to>
                                        <p:strVal val="visible"/>
                                      </p:to>
                                    </p:set>
                                    <p:animEffect transition="in" filter="fade">
                                      <p:cBhvr>
                                        <p:cTn id="32" dur="500"/>
                                        <p:tgtEl>
                                          <p:spTgt spid="307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22">
                                            <p:txEl>
                                              <p:pRg st="7" end="7"/>
                                            </p:txEl>
                                          </p:spTgt>
                                        </p:tgtEl>
                                        <p:attrNameLst>
                                          <p:attrName>style.visibility</p:attrName>
                                        </p:attrNameLst>
                                      </p:cBhvr>
                                      <p:to>
                                        <p:strVal val="visible"/>
                                      </p:to>
                                    </p:set>
                                    <p:animEffect transition="in" filter="fade">
                                      <p:cBhvr>
                                        <p:cTn id="37"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57200" y="304800"/>
            <a:ext cx="8229600" cy="628967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Transitioning</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Going away from memorizing facts, 	definitions, formulas, etc.</a:t>
            </a:r>
          </a:p>
          <a:p>
            <a:pPr>
              <a:spcBef>
                <a:spcPct val="50000"/>
              </a:spcBef>
              <a:buFontTx/>
              <a:buChar char="•"/>
            </a:pPr>
            <a:r>
              <a:rPr lang="en-US" sz="2800">
                <a:solidFill>
                  <a:schemeClr val="bg1"/>
                </a:solidFill>
              </a:rPr>
              <a:t>  Students will need to:</a:t>
            </a:r>
          </a:p>
          <a:p>
            <a:pPr>
              <a:spcBef>
                <a:spcPct val="50000"/>
              </a:spcBef>
            </a:pPr>
            <a:r>
              <a:rPr lang="en-US" sz="2800">
                <a:solidFill>
                  <a:schemeClr val="bg1"/>
                </a:solidFill>
              </a:rPr>
              <a:t>	-  demonstrate understanding</a:t>
            </a:r>
          </a:p>
          <a:p>
            <a:pPr>
              <a:spcBef>
                <a:spcPct val="50000"/>
              </a:spcBef>
            </a:pPr>
            <a:r>
              <a:rPr lang="en-US" sz="2800">
                <a:solidFill>
                  <a:schemeClr val="bg1"/>
                </a:solidFill>
              </a:rPr>
              <a:t>	-  perform procedures</a:t>
            </a:r>
          </a:p>
          <a:p>
            <a:pPr>
              <a:spcBef>
                <a:spcPct val="50000"/>
              </a:spcBef>
            </a:pPr>
            <a:r>
              <a:rPr lang="en-US" sz="2800">
                <a:solidFill>
                  <a:schemeClr val="bg1"/>
                </a:solidFill>
              </a:rPr>
              <a:t>	-  make conjectures, analyze, generalize, 		and prove</a:t>
            </a:r>
          </a:p>
          <a:p>
            <a:pPr>
              <a:spcBef>
                <a:spcPct val="50000"/>
              </a:spcBef>
            </a:pPr>
            <a:r>
              <a:rPr lang="en-US" sz="2800">
                <a:solidFill>
                  <a:schemeClr val="bg1"/>
                </a:solidFill>
              </a:rPr>
              <a:t>	-  solve non-routine problems and/or 			significant connections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682">
                                            <p:txEl>
                                              <p:pRg st="2" end="2"/>
                                            </p:txEl>
                                          </p:spTgt>
                                        </p:tgtEl>
                                        <p:attrNameLst>
                                          <p:attrName>style.visibility</p:attrName>
                                        </p:attrNameLst>
                                      </p:cBhvr>
                                      <p:to>
                                        <p:strVal val="visible"/>
                                      </p:to>
                                    </p:set>
                                    <p:animEffect transition="in" filter="fade">
                                      <p:cBhvr>
                                        <p:cTn id="7" dur="500"/>
                                        <p:tgtEl>
                                          <p:spTgt spid="716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2">
                                            <p:txEl>
                                              <p:pRg st="3" end="3"/>
                                            </p:txEl>
                                          </p:spTgt>
                                        </p:tgtEl>
                                        <p:attrNameLst>
                                          <p:attrName>style.visibility</p:attrName>
                                        </p:attrNameLst>
                                      </p:cBhvr>
                                      <p:to>
                                        <p:strVal val="visible"/>
                                      </p:to>
                                    </p:set>
                                    <p:animEffect transition="in" filter="fade">
                                      <p:cBhvr>
                                        <p:cTn id="12" dur="500"/>
                                        <p:tgtEl>
                                          <p:spTgt spid="7168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2">
                                            <p:txEl>
                                              <p:pRg st="4" end="4"/>
                                            </p:txEl>
                                          </p:spTgt>
                                        </p:tgtEl>
                                        <p:attrNameLst>
                                          <p:attrName>style.visibility</p:attrName>
                                        </p:attrNameLst>
                                      </p:cBhvr>
                                      <p:to>
                                        <p:strVal val="visible"/>
                                      </p:to>
                                    </p:set>
                                    <p:animEffect transition="in" filter="fade">
                                      <p:cBhvr>
                                        <p:cTn id="17" dur="500"/>
                                        <p:tgtEl>
                                          <p:spTgt spid="716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82">
                                            <p:txEl>
                                              <p:pRg st="5" end="5"/>
                                            </p:txEl>
                                          </p:spTgt>
                                        </p:tgtEl>
                                        <p:attrNameLst>
                                          <p:attrName>style.visibility</p:attrName>
                                        </p:attrNameLst>
                                      </p:cBhvr>
                                      <p:to>
                                        <p:strVal val="visible"/>
                                      </p:to>
                                    </p:set>
                                    <p:animEffect transition="in" filter="fade">
                                      <p:cBhvr>
                                        <p:cTn id="22" dur="500"/>
                                        <p:tgtEl>
                                          <p:spTgt spid="7168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682">
                                            <p:txEl>
                                              <p:pRg st="6" end="6"/>
                                            </p:txEl>
                                          </p:spTgt>
                                        </p:tgtEl>
                                        <p:attrNameLst>
                                          <p:attrName>style.visibility</p:attrName>
                                        </p:attrNameLst>
                                      </p:cBhvr>
                                      <p:to>
                                        <p:strVal val="visible"/>
                                      </p:to>
                                    </p:set>
                                    <p:animEffect transition="in" filter="fade">
                                      <p:cBhvr>
                                        <p:cTn id="27" dur="500"/>
                                        <p:tgtEl>
                                          <p:spTgt spid="7168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682">
                                            <p:txEl>
                                              <p:pRg st="7" end="7"/>
                                            </p:txEl>
                                          </p:spTgt>
                                        </p:tgtEl>
                                        <p:attrNameLst>
                                          <p:attrName>style.visibility</p:attrName>
                                        </p:attrNameLst>
                                      </p:cBhvr>
                                      <p:to>
                                        <p:strVal val="visible"/>
                                      </p:to>
                                    </p:set>
                                    <p:animEffect transition="in" filter="fade">
                                      <p:cBhvr>
                                        <p:cTn id="32" dur="500"/>
                                        <p:tgtEl>
                                          <p:spTgt spid="716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57200" y="304800"/>
            <a:ext cx="8229600" cy="628967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Transitioning</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Need to stop looking at grade spans as 	different entities</a:t>
            </a:r>
          </a:p>
          <a:p>
            <a:pPr>
              <a:spcBef>
                <a:spcPct val="50000"/>
              </a:spcBef>
              <a:buFontTx/>
              <a:buChar char="•"/>
            </a:pPr>
            <a:r>
              <a:rPr lang="en-US" sz="2800">
                <a:solidFill>
                  <a:schemeClr val="bg1"/>
                </a:solidFill>
              </a:rPr>
              <a:t>  Frameworks (September 2011)</a:t>
            </a:r>
          </a:p>
          <a:p>
            <a:pPr>
              <a:spcBef>
                <a:spcPct val="50000"/>
              </a:spcBef>
              <a:buFontTx/>
              <a:buChar char="•"/>
            </a:pPr>
            <a:r>
              <a:rPr lang="en-US" sz="2800">
                <a:solidFill>
                  <a:schemeClr val="bg1"/>
                </a:solidFill>
              </a:rPr>
              <a:t>  Demonstration lessons (Fall 2012)</a:t>
            </a:r>
          </a:p>
          <a:p>
            <a:pPr>
              <a:spcBef>
                <a:spcPct val="50000"/>
              </a:spcBef>
              <a:buFontTx/>
              <a:buChar char="•"/>
            </a:pPr>
            <a:r>
              <a:rPr lang="en-US" sz="2800">
                <a:solidFill>
                  <a:schemeClr val="bg1"/>
                </a:solidFill>
              </a:rPr>
              <a:t>  Exemplars and rubrics (Summer 2012)</a:t>
            </a:r>
          </a:p>
          <a:p>
            <a:pPr>
              <a:spcBef>
                <a:spcPct val="50000"/>
              </a:spcBef>
              <a:buFontTx/>
              <a:buChar char="•"/>
            </a:pPr>
            <a:r>
              <a:rPr lang="en-US" sz="2800">
                <a:solidFill>
                  <a:schemeClr val="bg1"/>
                </a:solidFill>
              </a:rPr>
              <a:t>  PD Modules (Spring/Summer 2013)</a:t>
            </a:r>
          </a:p>
          <a:p>
            <a:pPr>
              <a:spcBef>
                <a:spcPct val="50000"/>
              </a:spcBef>
              <a:buFontTx/>
              <a:buChar char="•"/>
            </a:pPr>
            <a:r>
              <a:rPr lang="en-US" sz="2800">
                <a:solidFill>
                  <a:schemeClr val="bg1"/>
                </a:solidFill>
              </a:rPr>
              <a:t>  Changing the way we deliver instruction to 	students will be vital to their success 	more than 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658">
                                            <p:txEl>
                                              <p:pRg st="2" end="2"/>
                                            </p:txEl>
                                          </p:spTgt>
                                        </p:tgtEl>
                                        <p:attrNameLst>
                                          <p:attrName>style.visibility</p:attrName>
                                        </p:attrNameLst>
                                      </p:cBhvr>
                                      <p:to>
                                        <p:strVal val="visible"/>
                                      </p:to>
                                    </p:set>
                                    <p:animEffect transition="in" filter="fade">
                                      <p:cBhvr>
                                        <p:cTn id="7" dur="500"/>
                                        <p:tgtEl>
                                          <p:spTgt spid="706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58">
                                            <p:txEl>
                                              <p:pRg st="3" end="3"/>
                                            </p:txEl>
                                          </p:spTgt>
                                        </p:tgtEl>
                                        <p:attrNameLst>
                                          <p:attrName>style.visibility</p:attrName>
                                        </p:attrNameLst>
                                      </p:cBhvr>
                                      <p:to>
                                        <p:strVal val="visible"/>
                                      </p:to>
                                    </p:set>
                                    <p:animEffect transition="in" filter="fade">
                                      <p:cBhvr>
                                        <p:cTn id="12" dur="500"/>
                                        <p:tgtEl>
                                          <p:spTgt spid="706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58">
                                            <p:txEl>
                                              <p:pRg st="4" end="4"/>
                                            </p:txEl>
                                          </p:spTgt>
                                        </p:tgtEl>
                                        <p:attrNameLst>
                                          <p:attrName>style.visibility</p:attrName>
                                        </p:attrNameLst>
                                      </p:cBhvr>
                                      <p:to>
                                        <p:strVal val="visible"/>
                                      </p:to>
                                    </p:set>
                                    <p:animEffect transition="in" filter="fade">
                                      <p:cBhvr>
                                        <p:cTn id="17" dur="500"/>
                                        <p:tgtEl>
                                          <p:spTgt spid="706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58">
                                            <p:txEl>
                                              <p:pRg st="5" end="5"/>
                                            </p:txEl>
                                          </p:spTgt>
                                        </p:tgtEl>
                                        <p:attrNameLst>
                                          <p:attrName>style.visibility</p:attrName>
                                        </p:attrNameLst>
                                      </p:cBhvr>
                                      <p:to>
                                        <p:strVal val="visible"/>
                                      </p:to>
                                    </p:set>
                                    <p:animEffect transition="in" filter="fade">
                                      <p:cBhvr>
                                        <p:cTn id="22" dur="500"/>
                                        <p:tgtEl>
                                          <p:spTgt spid="706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58">
                                            <p:txEl>
                                              <p:pRg st="6" end="6"/>
                                            </p:txEl>
                                          </p:spTgt>
                                        </p:tgtEl>
                                        <p:attrNameLst>
                                          <p:attrName>style.visibility</p:attrName>
                                        </p:attrNameLst>
                                      </p:cBhvr>
                                      <p:to>
                                        <p:strVal val="visible"/>
                                      </p:to>
                                    </p:set>
                                    <p:animEffect transition="in" filter="fade">
                                      <p:cBhvr>
                                        <p:cTn id="27" dur="500"/>
                                        <p:tgtEl>
                                          <p:spTgt spid="706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58">
                                            <p:txEl>
                                              <p:pRg st="7" end="7"/>
                                            </p:txEl>
                                          </p:spTgt>
                                        </p:tgtEl>
                                        <p:attrNameLst>
                                          <p:attrName>style.visibility</p:attrName>
                                        </p:attrNameLst>
                                      </p:cBhvr>
                                      <p:to>
                                        <p:strVal val="visible"/>
                                      </p:to>
                                    </p:set>
                                    <p:animEffect transition="in" filter="fade">
                                      <p:cBhvr>
                                        <p:cTn id="32" dur="500"/>
                                        <p:tgtEl>
                                          <p:spTgt spid="70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304800"/>
            <a:ext cx="8229600" cy="60769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Transitioning</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In East Peoria District 86</a:t>
            </a:r>
          </a:p>
          <a:p>
            <a:pPr>
              <a:spcBef>
                <a:spcPct val="50000"/>
              </a:spcBef>
            </a:pPr>
            <a:r>
              <a:rPr lang="en-US" sz="2800">
                <a:solidFill>
                  <a:schemeClr val="bg1"/>
                </a:solidFill>
              </a:rPr>
              <a:t>	Instructional Leadership Team</a:t>
            </a:r>
          </a:p>
          <a:p>
            <a:pPr>
              <a:spcBef>
                <a:spcPct val="50000"/>
              </a:spcBef>
            </a:pPr>
            <a:r>
              <a:rPr lang="en-US" sz="2800">
                <a:solidFill>
                  <a:schemeClr val="bg1"/>
                </a:solidFill>
              </a:rPr>
              <a:t>	Setting the foundation</a:t>
            </a:r>
          </a:p>
          <a:p>
            <a:pPr>
              <a:spcBef>
                <a:spcPct val="50000"/>
              </a:spcBef>
            </a:pPr>
            <a:r>
              <a:rPr lang="en-US" sz="2800">
                <a:solidFill>
                  <a:schemeClr val="bg1"/>
                </a:solidFill>
              </a:rPr>
              <a:t>	-  higher-level thinking (reasoning skills)</a:t>
            </a:r>
          </a:p>
          <a:p>
            <a:pPr>
              <a:spcBef>
                <a:spcPct val="50000"/>
              </a:spcBef>
            </a:pPr>
            <a:r>
              <a:rPr lang="en-US" sz="2800">
                <a:solidFill>
                  <a:schemeClr val="bg1"/>
                </a:solidFill>
              </a:rPr>
              <a:t>	-  research</a:t>
            </a:r>
          </a:p>
          <a:p>
            <a:pPr>
              <a:spcBef>
                <a:spcPct val="50000"/>
              </a:spcBef>
            </a:pPr>
            <a:r>
              <a:rPr lang="en-US" sz="2800">
                <a:solidFill>
                  <a:schemeClr val="bg1"/>
                </a:solidFill>
              </a:rPr>
              <a:t>	-  Standards-based curriculum and 			assessment for learning</a:t>
            </a:r>
          </a:p>
          <a:p>
            <a:pPr algn="ctr">
              <a:spcBef>
                <a:spcPct val="50000"/>
              </a:spcBef>
            </a:pPr>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50">
                                            <p:txEl>
                                              <p:pRg st="2" end="2"/>
                                            </p:txEl>
                                          </p:spTgt>
                                        </p:tgtEl>
                                        <p:attrNameLst>
                                          <p:attrName>style.visibility</p:attrName>
                                        </p:attrNameLst>
                                      </p:cBhvr>
                                      <p:to>
                                        <p:strVal val="visible"/>
                                      </p:to>
                                    </p:set>
                                    <p:animEffect transition="in" filter="fade">
                                      <p:cBhvr>
                                        <p:cTn id="7" dur="500"/>
                                        <p:tgtEl>
                                          <p:spTgt spid="532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xEl>
                                              <p:pRg st="3" end="3"/>
                                            </p:txEl>
                                          </p:spTgt>
                                        </p:tgtEl>
                                        <p:attrNameLst>
                                          <p:attrName>style.visibility</p:attrName>
                                        </p:attrNameLst>
                                      </p:cBhvr>
                                      <p:to>
                                        <p:strVal val="visible"/>
                                      </p:to>
                                    </p:set>
                                    <p:animEffect transition="in" filter="fade">
                                      <p:cBhvr>
                                        <p:cTn id="12" dur="500"/>
                                        <p:tgtEl>
                                          <p:spTgt spid="5325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0">
                                            <p:txEl>
                                              <p:pRg st="4" end="4"/>
                                            </p:txEl>
                                          </p:spTgt>
                                        </p:tgtEl>
                                        <p:attrNameLst>
                                          <p:attrName>style.visibility</p:attrName>
                                        </p:attrNameLst>
                                      </p:cBhvr>
                                      <p:to>
                                        <p:strVal val="visible"/>
                                      </p:to>
                                    </p:set>
                                    <p:animEffect transition="in" filter="fade">
                                      <p:cBhvr>
                                        <p:cTn id="17" dur="500"/>
                                        <p:tgtEl>
                                          <p:spTgt spid="5325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0">
                                            <p:txEl>
                                              <p:pRg st="5" end="5"/>
                                            </p:txEl>
                                          </p:spTgt>
                                        </p:tgtEl>
                                        <p:attrNameLst>
                                          <p:attrName>style.visibility</p:attrName>
                                        </p:attrNameLst>
                                      </p:cBhvr>
                                      <p:to>
                                        <p:strVal val="visible"/>
                                      </p:to>
                                    </p:set>
                                    <p:animEffect transition="in" filter="fade">
                                      <p:cBhvr>
                                        <p:cTn id="22" dur="500"/>
                                        <p:tgtEl>
                                          <p:spTgt spid="5325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250">
                                            <p:txEl>
                                              <p:pRg st="6" end="6"/>
                                            </p:txEl>
                                          </p:spTgt>
                                        </p:tgtEl>
                                        <p:attrNameLst>
                                          <p:attrName>style.visibility</p:attrName>
                                        </p:attrNameLst>
                                      </p:cBhvr>
                                      <p:to>
                                        <p:strVal val="visible"/>
                                      </p:to>
                                    </p:set>
                                    <p:animEffect transition="in" filter="fade">
                                      <p:cBhvr>
                                        <p:cTn id="27" dur="500"/>
                                        <p:tgtEl>
                                          <p:spTgt spid="5325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250">
                                            <p:txEl>
                                              <p:pRg st="7" end="7"/>
                                            </p:txEl>
                                          </p:spTgt>
                                        </p:tgtEl>
                                        <p:attrNameLst>
                                          <p:attrName>style.visibility</p:attrName>
                                        </p:attrNameLst>
                                      </p:cBhvr>
                                      <p:to>
                                        <p:strVal val="visible"/>
                                      </p:to>
                                    </p:set>
                                    <p:animEffect transition="in" filter="fade">
                                      <p:cBhvr>
                                        <p:cTn id="32" dur="500"/>
                                        <p:tgtEl>
                                          <p:spTgt spid="532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04800"/>
            <a:ext cx="8229600" cy="5649913"/>
          </a:xfrm>
          <a:prstGeom prst="rect">
            <a:avLst/>
          </a:prstGeom>
          <a:noFill/>
          <a:ln w="9525">
            <a:noFill/>
            <a:miter lim="800000"/>
            <a:headEnd/>
            <a:tailEnd/>
          </a:ln>
        </p:spPr>
        <p:txBody>
          <a:bodyPr>
            <a:spAutoFit/>
          </a:bodyPr>
          <a:lstStyle/>
          <a:p>
            <a:pPr marL="342900" indent="-342900" algn="ctr">
              <a:spcBef>
                <a:spcPct val="50000"/>
              </a:spcBef>
            </a:pPr>
            <a:r>
              <a:rPr lang="en-US" sz="2800" i="1">
                <a:solidFill>
                  <a:schemeClr val="bg1"/>
                </a:solidFill>
              </a:rPr>
              <a:t>Educational Reform in Illinois</a:t>
            </a:r>
          </a:p>
          <a:p>
            <a:pPr marL="342900" indent="-342900" algn="ctr">
              <a:spcBef>
                <a:spcPct val="50000"/>
              </a:spcBef>
            </a:pPr>
            <a:endParaRPr lang="en-US" sz="2800" i="1">
              <a:solidFill>
                <a:schemeClr val="bg1"/>
              </a:solidFill>
            </a:endParaRPr>
          </a:p>
          <a:p>
            <a:pPr marL="342900" indent="-342900" algn="ctr">
              <a:spcBef>
                <a:spcPct val="50000"/>
              </a:spcBef>
            </a:pPr>
            <a:r>
              <a:rPr lang="en-US" sz="2800">
                <a:solidFill>
                  <a:schemeClr val="bg1"/>
                </a:solidFill>
              </a:rPr>
              <a:t>Blueprint for Educational Reform (DOE)</a:t>
            </a:r>
          </a:p>
          <a:p>
            <a:pPr marL="342900" indent="-342900" algn="ctr">
              <a:spcBef>
                <a:spcPct val="50000"/>
              </a:spcBef>
            </a:pPr>
            <a:endParaRPr lang="en-US" sz="2800">
              <a:solidFill>
                <a:schemeClr val="bg1"/>
              </a:solidFill>
            </a:endParaRPr>
          </a:p>
          <a:p>
            <a:pPr marL="342900" indent="-342900" algn="ctr">
              <a:spcBef>
                <a:spcPct val="50000"/>
              </a:spcBef>
            </a:pPr>
            <a:r>
              <a:rPr lang="en-US" sz="2800">
                <a:solidFill>
                  <a:schemeClr val="bg1"/>
                </a:solidFill>
              </a:rPr>
              <a:t>Four Focus Areas</a:t>
            </a:r>
          </a:p>
          <a:p>
            <a:pPr marL="342900" indent="-342900">
              <a:spcBef>
                <a:spcPct val="50000"/>
              </a:spcBef>
            </a:pPr>
            <a:r>
              <a:rPr lang="en-US" sz="2800">
                <a:solidFill>
                  <a:schemeClr val="bg1"/>
                </a:solidFill>
              </a:rPr>
              <a:t>1.  Support for the lowest performing schools</a:t>
            </a:r>
          </a:p>
          <a:p>
            <a:pPr marL="342900" indent="-342900">
              <a:spcBef>
                <a:spcPct val="50000"/>
              </a:spcBef>
            </a:pPr>
            <a:r>
              <a:rPr lang="en-US" sz="2800">
                <a:solidFill>
                  <a:schemeClr val="bg1"/>
                </a:solidFill>
              </a:rPr>
              <a:t>2.  Longitudinal data system</a:t>
            </a:r>
          </a:p>
          <a:p>
            <a:pPr marL="342900" indent="-342900">
              <a:spcBef>
                <a:spcPct val="50000"/>
              </a:spcBef>
              <a:buFontTx/>
              <a:buAutoNum type="arabicPeriod" startAt="3"/>
            </a:pPr>
            <a:r>
              <a:rPr lang="en-US" sz="2800">
                <a:solidFill>
                  <a:schemeClr val="bg1"/>
                </a:solidFill>
              </a:rPr>
              <a:t> Building effective teachers and leaders</a:t>
            </a:r>
          </a:p>
          <a:p>
            <a:pPr marL="342900" indent="-342900">
              <a:spcBef>
                <a:spcPct val="50000"/>
              </a:spcBef>
              <a:buFontTx/>
              <a:buAutoNum type="arabicPeriod" startAt="3"/>
            </a:pPr>
            <a:r>
              <a:rPr lang="en-US" sz="2800">
                <a:solidFill>
                  <a:schemeClr val="bg1"/>
                </a:solidFill>
              </a:rPr>
              <a:t> Standards and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xEl>
                                              <p:pRg st="4" end="4"/>
                                            </p:txEl>
                                          </p:spTgt>
                                        </p:tgtEl>
                                        <p:attrNameLst>
                                          <p:attrName>style.visibility</p:attrName>
                                        </p:attrNameLst>
                                      </p:cBhvr>
                                      <p:to>
                                        <p:strVal val="visible"/>
                                      </p:to>
                                    </p:set>
                                    <p:animEffect transition="in" filter="fade">
                                      <p:cBhvr>
                                        <p:cTn id="7" dur="500"/>
                                        <p:tgtEl>
                                          <p:spTgt spid="1126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fade">
                                      <p:cBhvr>
                                        <p:cTn id="12" dur="500"/>
                                        <p:tgtEl>
                                          <p:spTgt spid="1126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xEl>
                                              <p:pRg st="6" end="6"/>
                                            </p:txEl>
                                          </p:spTgt>
                                        </p:tgtEl>
                                        <p:attrNameLst>
                                          <p:attrName>style.visibility</p:attrName>
                                        </p:attrNameLst>
                                      </p:cBhvr>
                                      <p:to>
                                        <p:strVal val="visible"/>
                                      </p:to>
                                    </p:set>
                                    <p:animEffect transition="in" filter="fade">
                                      <p:cBhvr>
                                        <p:cTn id="17" dur="500"/>
                                        <p:tgtEl>
                                          <p:spTgt spid="1126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xEl>
                                              <p:pRg st="7" end="7"/>
                                            </p:txEl>
                                          </p:spTgt>
                                        </p:tgtEl>
                                        <p:attrNameLst>
                                          <p:attrName>style.visibility</p:attrName>
                                        </p:attrNameLst>
                                      </p:cBhvr>
                                      <p:to>
                                        <p:strVal val="visible"/>
                                      </p:to>
                                    </p:set>
                                    <p:animEffect transition="in" filter="fade">
                                      <p:cBhvr>
                                        <p:cTn id="22" dur="500"/>
                                        <p:tgtEl>
                                          <p:spTgt spid="1126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66">
                                            <p:txEl>
                                              <p:pRg st="8" end="8"/>
                                            </p:txEl>
                                          </p:spTgt>
                                        </p:tgtEl>
                                        <p:attrNameLst>
                                          <p:attrName>style.visibility</p:attrName>
                                        </p:attrNameLst>
                                      </p:cBhvr>
                                      <p:to>
                                        <p:strVal val="visible"/>
                                      </p:to>
                                    </p:set>
                                    <p:animEffect transition="in" filter="fade">
                                      <p:cBhvr>
                                        <p:cTn id="27" dur="500"/>
                                        <p:tgtEl>
                                          <p:spTgt spid="112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304800"/>
            <a:ext cx="8229600" cy="60769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Transitioning</a:t>
            </a:r>
          </a:p>
          <a:p>
            <a:pPr algn="ctr">
              <a:spcBef>
                <a:spcPct val="50000"/>
              </a:spcBef>
            </a:pPr>
            <a:endParaRPr lang="en-US" sz="2800" i="1">
              <a:solidFill>
                <a:schemeClr val="bg1"/>
              </a:solidFill>
            </a:endParaRPr>
          </a:p>
          <a:p>
            <a:pPr>
              <a:spcBef>
                <a:spcPct val="50000"/>
              </a:spcBef>
              <a:buFontTx/>
              <a:buChar char="•"/>
            </a:pPr>
            <a:r>
              <a:rPr lang="en-US" sz="2800">
                <a:solidFill>
                  <a:schemeClr val="bg1"/>
                </a:solidFill>
              </a:rPr>
              <a:t>  In East Peoria District 86</a:t>
            </a:r>
          </a:p>
          <a:p>
            <a:pPr>
              <a:spcBef>
                <a:spcPct val="50000"/>
              </a:spcBef>
            </a:pPr>
            <a:r>
              <a:rPr lang="en-US" sz="2800">
                <a:solidFill>
                  <a:schemeClr val="bg1"/>
                </a:solidFill>
              </a:rPr>
              <a:t>	Multi-district approach</a:t>
            </a:r>
          </a:p>
          <a:p>
            <a:pPr>
              <a:spcBef>
                <a:spcPct val="50000"/>
              </a:spcBef>
            </a:pPr>
            <a:r>
              <a:rPr lang="en-US" sz="2800">
                <a:solidFill>
                  <a:schemeClr val="bg1"/>
                </a:solidFill>
              </a:rPr>
              <a:t>	ELA and Mathematics Common Core 				Implementation Teams</a:t>
            </a:r>
          </a:p>
          <a:p>
            <a:pPr>
              <a:spcBef>
                <a:spcPct val="50000"/>
              </a:spcBef>
            </a:pPr>
            <a:r>
              <a:rPr lang="en-US" sz="2800">
                <a:solidFill>
                  <a:schemeClr val="bg1"/>
                </a:solidFill>
              </a:rPr>
              <a:t>	Specific (but flexible) time line</a:t>
            </a:r>
          </a:p>
          <a:p>
            <a:pPr>
              <a:spcBef>
                <a:spcPct val="50000"/>
              </a:spcBef>
            </a:pPr>
            <a:r>
              <a:rPr lang="en-US" sz="2800">
                <a:solidFill>
                  <a:schemeClr val="bg1"/>
                </a:solidFill>
              </a:rPr>
              <a:t>	Curriculum mapping (consensus maps)</a:t>
            </a:r>
          </a:p>
          <a:p>
            <a:pPr>
              <a:spcBef>
                <a:spcPct val="50000"/>
              </a:spcBef>
            </a:pPr>
            <a:r>
              <a:rPr lang="en-US" sz="2800">
                <a:solidFill>
                  <a:schemeClr val="bg1"/>
                </a:solidFill>
              </a:rPr>
              <a:t>	Professional development</a:t>
            </a:r>
          </a:p>
          <a:p>
            <a:pPr algn="ctr">
              <a:spcBef>
                <a:spcPct val="50000"/>
              </a:spcBef>
            </a:pPr>
            <a:r>
              <a:rPr lang="en-US" sz="2800">
                <a:solidFill>
                  <a:schemeClr val="bg1"/>
                </a:solidFill>
              </a:rPr>
              <a:t>SLOW, PURPOSEFUL, AND DELIBERATE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298">
                                            <p:txEl>
                                              <p:pRg st="3" end="3"/>
                                            </p:txEl>
                                          </p:spTgt>
                                        </p:tgtEl>
                                        <p:attrNameLst>
                                          <p:attrName>style.visibility</p:attrName>
                                        </p:attrNameLst>
                                      </p:cBhvr>
                                      <p:to>
                                        <p:strVal val="visible"/>
                                      </p:to>
                                    </p:set>
                                    <p:animEffect transition="in" filter="fade">
                                      <p:cBhvr>
                                        <p:cTn id="7" dur="500"/>
                                        <p:tgtEl>
                                          <p:spTgt spid="5529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8">
                                            <p:txEl>
                                              <p:pRg st="4" end="4"/>
                                            </p:txEl>
                                          </p:spTgt>
                                        </p:tgtEl>
                                        <p:attrNameLst>
                                          <p:attrName>style.visibility</p:attrName>
                                        </p:attrNameLst>
                                      </p:cBhvr>
                                      <p:to>
                                        <p:strVal val="visible"/>
                                      </p:to>
                                    </p:set>
                                    <p:animEffect transition="in" filter="fade">
                                      <p:cBhvr>
                                        <p:cTn id="12" dur="500"/>
                                        <p:tgtEl>
                                          <p:spTgt spid="552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8">
                                            <p:txEl>
                                              <p:pRg st="5" end="5"/>
                                            </p:txEl>
                                          </p:spTgt>
                                        </p:tgtEl>
                                        <p:attrNameLst>
                                          <p:attrName>style.visibility</p:attrName>
                                        </p:attrNameLst>
                                      </p:cBhvr>
                                      <p:to>
                                        <p:strVal val="visible"/>
                                      </p:to>
                                    </p:set>
                                    <p:animEffect transition="in" filter="fade">
                                      <p:cBhvr>
                                        <p:cTn id="17" dur="500"/>
                                        <p:tgtEl>
                                          <p:spTgt spid="5529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8">
                                            <p:txEl>
                                              <p:pRg st="6" end="6"/>
                                            </p:txEl>
                                          </p:spTgt>
                                        </p:tgtEl>
                                        <p:attrNameLst>
                                          <p:attrName>style.visibility</p:attrName>
                                        </p:attrNameLst>
                                      </p:cBhvr>
                                      <p:to>
                                        <p:strVal val="visible"/>
                                      </p:to>
                                    </p:set>
                                    <p:animEffect transition="in" filter="fade">
                                      <p:cBhvr>
                                        <p:cTn id="22" dur="500"/>
                                        <p:tgtEl>
                                          <p:spTgt spid="552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98">
                                            <p:txEl>
                                              <p:pRg st="7" end="7"/>
                                            </p:txEl>
                                          </p:spTgt>
                                        </p:tgtEl>
                                        <p:attrNameLst>
                                          <p:attrName>style.visibility</p:attrName>
                                        </p:attrNameLst>
                                      </p:cBhvr>
                                      <p:to>
                                        <p:strVal val="visible"/>
                                      </p:to>
                                    </p:set>
                                    <p:animEffect transition="in" filter="fade">
                                      <p:cBhvr>
                                        <p:cTn id="27" dur="500"/>
                                        <p:tgtEl>
                                          <p:spTgt spid="5529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98">
                                            <p:txEl>
                                              <p:pRg st="8" end="8"/>
                                            </p:txEl>
                                          </p:spTgt>
                                        </p:tgtEl>
                                        <p:attrNameLst>
                                          <p:attrName>style.visibility</p:attrName>
                                        </p:attrNameLst>
                                      </p:cBhvr>
                                      <p:to>
                                        <p:strVal val="visible"/>
                                      </p:to>
                                    </p:set>
                                    <p:animEffect transition="in" filter="fade">
                                      <p:cBhvr>
                                        <p:cTn id="32" dur="500"/>
                                        <p:tgtEl>
                                          <p:spTgt spid="552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Dad Graduation Photo"/>
          <p:cNvPicPr>
            <a:picLocks noChangeAspect="1" noChangeArrowheads="1"/>
          </p:cNvPicPr>
          <p:nvPr/>
        </p:nvPicPr>
        <p:blipFill>
          <a:blip r:embed="rId2"/>
          <a:srcRect/>
          <a:stretch>
            <a:fillRect/>
          </a:stretch>
        </p:blipFill>
        <p:spPr bwMode="auto">
          <a:xfrm>
            <a:off x="2743200" y="152400"/>
            <a:ext cx="3795713"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04800" y="304800"/>
            <a:ext cx="8534400" cy="60055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Helpful Websites</a:t>
            </a:r>
          </a:p>
          <a:p>
            <a:pPr algn="ctr">
              <a:spcBef>
                <a:spcPct val="50000"/>
              </a:spcBef>
            </a:pPr>
            <a:endParaRPr lang="en-US" sz="2000">
              <a:solidFill>
                <a:schemeClr val="bg1"/>
              </a:solidFill>
            </a:endParaRPr>
          </a:p>
          <a:p>
            <a:pPr algn="ctr">
              <a:spcBef>
                <a:spcPct val="50000"/>
              </a:spcBef>
            </a:pPr>
            <a:endParaRPr lang="en-US" sz="2000">
              <a:solidFill>
                <a:schemeClr val="bg1"/>
              </a:solidFill>
            </a:endParaRPr>
          </a:p>
          <a:p>
            <a:pPr algn="ctr">
              <a:spcBef>
                <a:spcPct val="50000"/>
              </a:spcBef>
            </a:pPr>
            <a:r>
              <a:rPr lang="en-US" sz="2000">
                <a:solidFill>
                  <a:schemeClr val="bg1"/>
                </a:solidFill>
              </a:rPr>
              <a:t>www.mid-illini.org</a:t>
            </a:r>
          </a:p>
          <a:p>
            <a:pPr algn="ctr">
              <a:spcBef>
                <a:spcPct val="50000"/>
              </a:spcBef>
            </a:pPr>
            <a:endParaRPr lang="en-US" sz="2000" i="1">
              <a:solidFill>
                <a:schemeClr val="bg1"/>
              </a:solidFill>
            </a:endParaRPr>
          </a:p>
          <a:p>
            <a:pPr algn="ctr">
              <a:spcBef>
                <a:spcPct val="50000"/>
              </a:spcBef>
            </a:pPr>
            <a:r>
              <a:rPr lang="en-US" sz="2000">
                <a:solidFill>
                  <a:schemeClr val="bg1"/>
                </a:solidFill>
              </a:rPr>
              <a:t>www.isbe.net/common_core/htmls/parcc.htm</a:t>
            </a:r>
          </a:p>
          <a:p>
            <a:pPr algn="ctr">
              <a:spcBef>
                <a:spcPct val="50000"/>
              </a:spcBef>
            </a:pPr>
            <a:endParaRPr lang="en-US" sz="2000">
              <a:solidFill>
                <a:schemeClr val="bg1"/>
              </a:solidFill>
            </a:endParaRPr>
          </a:p>
          <a:p>
            <a:pPr algn="ctr">
              <a:spcBef>
                <a:spcPct val="50000"/>
              </a:spcBef>
            </a:pPr>
            <a:r>
              <a:rPr lang="en-US" sz="2000">
                <a:solidFill>
                  <a:schemeClr val="bg1"/>
                </a:solidFill>
              </a:rPr>
              <a:t>www.corestandards.org</a:t>
            </a:r>
          </a:p>
          <a:p>
            <a:pPr algn="ctr">
              <a:spcBef>
                <a:spcPct val="50000"/>
              </a:spcBef>
            </a:pPr>
            <a:endParaRPr lang="en-US" sz="2000">
              <a:solidFill>
                <a:schemeClr val="bg1"/>
              </a:solidFill>
            </a:endParaRPr>
          </a:p>
          <a:p>
            <a:pPr algn="ctr">
              <a:spcBef>
                <a:spcPct val="50000"/>
              </a:spcBef>
            </a:pPr>
            <a:r>
              <a:rPr lang="en-US" sz="2000">
                <a:solidFill>
                  <a:schemeClr val="bg1"/>
                </a:solidFill>
              </a:rPr>
              <a:t> http://www2.ed.gov/policy/elsec/leg/blueprint/blueprint.pdf</a:t>
            </a:r>
          </a:p>
          <a:p>
            <a:pPr algn="ctr">
              <a:spcBef>
                <a:spcPct val="50000"/>
              </a:spcBef>
            </a:pPr>
            <a:endParaRPr lang="en-US" sz="2000">
              <a:solidFill>
                <a:schemeClr val="bg1"/>
              </a:solidFill>
            </a:endParaRPr>
          </a:p>
          <a:p>
            <a:pPr algn="ctr">
              <a:spcBef>
                <a:spcPct val="50000"/>
              </a:spcBef>
            </a:pPr>
            <a:r>
              <a:rPr lang="en-US" sz="2000">
                <a:solidFill>
                  <a:schemeClr val="bg1"/>
                </a:solidFill>
              </a:rPr>
              <a:t>http://www.p21.org/documents/P21_Framework.pdf</a:t>
            </a:r>
          </a:p>
          <a:p>
            <a:pPr algn="ctr">
              <a:spcBef>
                <a:spcPct val="50000"/>
              </a:spcBef>
            </a:pP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26">
                                            <p:txEl>
                                              <p:pRg st="3" end="3"/>
                                            </p:txEl>
                                          </p:spTgt>
                                        </p:tgtEl>
                                        <p:attrNameLst>
                                          <p:attrName>style.visibility</p:attrName>
                                        </p:attrNameLst>
                                      </p:cBhvr>
                                      <p:to>
                                        <p:strVal val="visible"/>
                                      </p:to>
                                    </p:set>
                                    <p:animEffect transition="in" filter="fade">
                                      <p:cBhvr>
                                        <p:cTn id="10" dur="500"/>
                                        <p:tgtEl>
                                          <p:spTgt spid="5222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226">
                                            <p:txEl>
                                              <p:pRg st="5" end="5"/>
                                            </p:txEl>
                                          </p:spTgt>
                                        </p:tgtEl>
                                        <p:attrNameLst>
                                          <p:attrName>style.visibility</p:attrName>
                                        </p:attrNameLst>
                                      </p:cBhvr>
                                      <p:to>
                                        <p:strVal val="visible"/>
                                      </p:to>
                                    </p:set>
                                    <p:animEffect transition="in" filter="fade">
                                      <p:cBhvr>
                                        <p:cTn id="13" dur="500"/>
                                        <p:tgtEl>
                                          <p:spTgt spid="5222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2226">
                                            <p:txEl>
                                              <p:pRg st="7" end="7"/>
                                            </p:txEl>
                                          </p:spTgt>
                                        </p:tgtEl>
                                        <p:attrNameLst>
                                          <p:attrName>style.visibility</p:attrName>
                                        </p:attrNameLst>
                                      </p:cBhvr>
                                      <p:to>
                                        <p:strVal val="visible"/>
                                      </p:to>
                                    </p:set>
                                    <p:animEffect transition="in" filter="fade">
                                      <p:cBhvr>
                                        <p:cTn id="16" dur="500"/>
                                        <p:tgtEl>
                                          <p:spTgt spid="5222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2226">
                                            <p:txEl>
                                              <p:pRg st="9" end="9"/>
                                            </p:txEl>
                                          </p:spTgt>
                                        </p:tgtEl>
                                        <p:attrNameLst>
                                          <p:attrName>style.visibility</p:attrName>
                                        </p:attrNameLst>
                                      </p:cBhvr>
                                      <p:to>
                                        <p:strVal val="visible"/>
                                      </p:to>
                                    </p:set>
                                    <p:animEffect transition="in" filter="fade">
                                      <p:cBhvr>
                                        <p:cTn id="19" dur="500"/>
                                        <p:tgtEl>
                                          <p:spTgt spid="52226">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2226">
                                            <p:txEl>
                                              <p:pRg st="11" end="11"/>
                                            </p:txEl>
                                          </p:spTgt>
                                        </p:tgtEl>
                                        <p:attrNameLst>
                                          <p:attrName>style.visibility</p:attrName>
                                        </p:attrNameLst>
                                      </p:cBhvr>
                                      <p:to>
                                        <p:strVal val="visible"/>
                                      </p:to>
                                    </p:set>
                                    <p:animEffect transition="in" filter="fade">
                                      <p:cBhvr>
                                        <p:cTn id="22" dur="500"/>
                                        <p:tgtEl>
                                          <p:spTgt spid="522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304800"/>
            <a:ext cx="8534400" cy="4633913"/>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Helpful Websites</a:t>
            </a:r>
          </a:p>
          <a:p>
            <a:pPr algn="ctr">
              <a:spcBef>
                <a:spcPct val="50000"/>
              </a:spcBef>
            </a:pPr>
            <a:endParaRPr lang="en-US" sz="2000">
              <a:solidFill>
                <a:schemeClr val="bg1"/>
              </a:solidFill>
            </a:endParaRPr>
          </a:p>
          <a:p>
            <a:pPr algn="ctr">
              <a:spcBef>
                <a:spcPct val="50000"/>
              </a:spcBef>
            </a:pPr>
            <a:endParaRPr lang="en-US" sz="2000">
              <a:solidFill>
                <a:schemeClr val="bg1"/>
              </a:solidFill>
            </a:endParaRPr>
          </a:p>
          <a:p>
            <a:pPr algn="ctr">
              <a:spcBef>
                <a:spcPct val="50000"/>
              </a:spcBef>
            </a:pPr>
            <a:r>
              <a:rPr lang="en-US" sz="2000">
                <a:solidFill>
                  <a:schemeClr val="bg1"/>
                </a:solidFill>
              </a:rPr>
              <a:t>http://www.all4ed.org/files/ReadingNext.pdf</a:t>
            </a:r>
          </a:p>
          <a:p>
            <a:pPr algn="ctr">
              <a:spcBef>
                <a:spcPct val="50000"/>
              </a:spcBef>
            </a:pPr>
            <a:endParaRPr lang="en-US" sz="2000">
              <a:solidFill>
                <a:schemeClr val="bg1"/>
              </a:solidFill>
            </a:endParaRPr>
          </a:p>
          <a:p>
            <a:pPr algn="ctr">
              <a:spcBef>
                <a:spcPct val="50000"/>
              </a:spcBef>
            </a:pPr>
            <a:r>
              <a:rPr lang="en-US" sz="2000">
                <a:solidFill>
                  <a:schemeClr val="bg1"/>
                </a:solidFill>
              </a:rPr>
              <a:t>http://www.all4ed.org/files/WritingNext.pdf</a:t>
            </a:r>
          </a:p>
          <a:p>
            <a:pPr algn="ctr">
              <a:spcBef>
                <a:spcPct val="50000"/>
              </a:spcBef>
            </a:pPr>
            <a:endParaRPr lang="en-US" sz="2000">
              <a:solidFill>
                <a:schemeClr val="bg1"/>
              </a:solidFill>
            </a:endParaRPr>
          </a:p>
          <a:p>
            <a:pPr algn="ctr">
              <a:spcBef>
                <a:spcPct val="50000"/>
              </a:spcBef>
            </a:pPr>
            <a:r>
              <a:rPr lang="en-US" sz="2000">
                <a:solidFill>
                  <a:schemeClr val="bg1"/>
                </a:solidFill>
              </a:rPr>
              <a:t>http://www.fas.harvard.edu/~wricntr/documents/CloseReading.html</a:t>
            </a:r>
          </a:p>
          <a:p>
            <a:pPr algn="ctr">
              <a:spcBef>
                <a:spcPct val="50000"/>
              </a:spcBef>
            </a:pPr>
            <a:endParaRPr lang="en-US" sz="2000">
              <a:solidFill>
                <a:schemeClr val="bg1"/>
              </a:solidFill>
            </a:endParaRPr>
          </a:p>
          <a:p>
            <a:pPr algn="ctr">
              <a:spcBef>
                <a:spcPct val="50000"/>
              </a:spcBef>
            </a:pPr>
            <a:r>
              <a:rPr lang="en-US" sz="2000">
                <a:solidFill>
                  <a:schemeClr val="bg1"/>
                </a:solidFill>
              </a:rPr>
              <a:t>http://parcconline.org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754">
                                            <p:txEl>
                                              <p:pRg st="3" end="3"/>
                                            </p:txEl>
                                          </p:spTgt>
                                        </p:tgtEl>
                                        <p:attrNameLst>
                                          <p:attrName>style.visibility</p:attrName>
                                        </p:attrNameLst>
                                      </p:cBhvr>
                                      <p:to>
                                        <p:strVal val="visible"/>
                                      </p:to>
                                    </p:set>
                                    <p:animEffect transition="in" filter="fade">
                                      <p:cBhvr>
                                        <p:cTn id="7" dur="500"/>
                                        <p:tgtEl>
                                          <p:spTgt spid="7475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4">
                                            <p:txEl>
                                              <p:pRg st="5" end="5"/>
                                            </p:txEl>
                                          </p:spTgt>
                                        </p:tgtEl>
                                        <p:attrNameLst>
                                          <p:attrName>style.visibility</p:attrName>
                                        </p:attrNameLst>
                                      </p:cBhvr>
                                      <p:to>
                                        <p:strVal val="visible"/>
                                      </p:to>
                                    </p:set>
                                    <p:animEffect transition="in" filter="fade">
                                      <p:cBhvr>
                                        <p:cTn id="10" dur="500"/>
                                        <p:tgtEl>
                                          <p:spTgt spid="7475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4754">
                                            <p:txEl>
                                              <p:pRg st="7" end="7"/>
                                            </p:txEl>
                                          </p:spTgt>
                                        </p:tgtEl>
                                        <p:attrNameLst>
                                          <p:attrName>style.visibility</p:attrName>
                                        </p:attrNameLst>
                                      </p:cBhvr>
                                      <p:to>
                                        <p:strVal val="visible"/>
                                      </p:to>
                                    </p:set>
                                    <p:animEffect transition="in" filter="fade">
                                      <p:cBhvr>
                                        <p:cTn id="13" dur="500"/>
                                        <p:tgtEl>
                                          <p:spTgt spid="7475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4754">
                                            <p:txEl>
                                              <p:pRg st="9" end="9"/>
                                            </p:txEl>
                                          </p:spTgt>
                                        </p:tgtEl>
                                        <p:attrNameLst>
                                          <p:attrName>style.visibility</p:attrName>
                                        </p:attrNameLst>
                                      </p:cBhvr>
                                      <p:to>
                                        <p:strVal val="visible"/>
                                      </p:to>
                                    </p:set>
                                    <p:animEffect transition="in" filter="fade">
                                      <p:cBhvr>
                                        <p:cTn id="16" dur="500"/>
                                        <p:tgtEl>
                                          <p:spTgt spid="74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emmons203"/>
          <p:cNvPicPr>
            <a:picLocks noChangeAspect="1" noChangeArrowheads="1"/>
          </p:cNvPicPr>
          <p:nvPr/>
        </p:nvPicPr>
        <p:blipFill>
          <a:blip r:embed="rId2" cstate="print"/>
          <a:srcRect/>
          <a:stretch>
            <a:fillRect/>
          </a:stretch>
        </p:blipFill>
        <p:spPr bwMode="auto">
          <a:xfrm>
            <a:off x="2133600" y="381000"/>
            <a:ext cx="4849813" cy="5105400"/>
          </a:xfrm>
          <a:prstGeom prst="rect">
            <a:avLst/>
          </a:prstGeom>
          <a:noFill/>
          <a:ln w="9525">
            <a:noFill/>
            <a:miter lim="800000"/>
            <a:headEnd/>
            <a:tailEnd/>
          </a:ln>
        </p:spPr>
      </p:pic>
      <p:sp>
        <p:nvSpPr>
          <p:cNvPr id="3080" name="Text Box 8"/>
          <p:cNvSpPr txBox="1">
            <a:spLocks noChangeArrowheads="1"/>
          </p:cNvSpPr>
          <p:nvPr/>
        </p:nvSpPr>
        <p:spPr bwMode="auto">
          <a:xfrm>
            <a:off x="1676400" y="5715000"/>
            <a:ext cx="57150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rPr>
              <a:t>Matthew Emmons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fade">
                                      <p:cBhvr>
                                        <p:cTn id="10"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229600" cy="6076950"/>
          </a:xfrm>
          <a:prstGeom prst="rect">
            <a:avLst/>
          </a:prstGeom>
          <a:noFill/>
          <a:ln w="9525">
            <a:noFill/>
            <a:miter lim="800000"/>
            <a:headEnd/>
            <a:tailEnd/>
          </a:ln>
        </p:spPr>
        <p:txBody>
          <a:bodyPr>
            <a:spAutoFit/>
          </a:bodyPr>
          <a:lstStyle/>
          <a:p>
            <a:pPr algn="ctr">
              <a:spcBef>
                <a:spcPct val="50000"/>
              </a:spcBef>
            </a:pPr>
            <a:r>
              <a:rPr lang="en-US" sz="2800">
                <a:solidFill>
                  <a:schemeClr val="bg1"/>
                </a:solidFill>
              </a:rPr>
              <a:t>Fewer… clearer… higher</a:t>
            </a:r>
          </a:p>
          <a:p>
            <a:pPr algn="ctr">
              <a:spcBef>
                <a:spcPct val="50000"/>
              </a:spcBef>
            </a:pPr>
            <a:endParaRPr lang="en-US" sz="2800">
              <a:solidFill>
                <a:schemeClr val="bg1"/>
              </a:solidFill>
            </a:endParaRPr>
          </a:p>
          <a:p>
            <a:pPr algn="ctr">
              <a:spcBef>
                <a:spcPct val="50000"/>
              </a:spcBef>
            </a:pPr>
            <a:r>
              <a:rPr lang="en-US" sz="2800">
                <a:solidFill>
                  <a:schemeClr val="bg1"/>
                </a:solidFill>
              </a:rPr>
              <a:t>Internationally benchmarked</a:t>
            </a:r>
          </a:p>
          <a:p>
            <a:pPr algn="ctr">
              <a:spcBef>
                <a:spcPct val="50000"/>
              </a:spcBef>
            </a:pPr>
            <a:endParaRPr lang="en-US" sz="2800">
              <a:solidFill>
                <a:schemeClr val="bg1"/>
              </a:solidFill>
            </a:endParaRPr>
          </a:p>
          <a:p>
            <a:pPr algn="ctr">
              <a:spcBef>
                <a:spcPct val="50000"/>
              </a:spcBef>
            </a:pPr>
            <a:r>
              <a:rPr lang="en-US" sz="2800">
                <a:solidFill>
                  <a:schemeClr val="bg1"/>
                </a:solidFill>
              </a:rPr>
              <a:t>21</a:t>
            </a:r>
            <a:r>
              <a:rPr lang="en-US" sz="2800" baseline="30000">
                <a:solidFill>
                  <a:schemeClr val="bg1"/>
                </a:solidFill>
              </a:rPr>
              <a:t>st</a:t>
            </a:r>
            <a:r>
              <a:rPr lang="en-US" sz="2800">
                <a:solidFill>
                  <a:schemeClr val="bg1"/>
                </a:solidFill>
              </a:rPr>
              <a:t> Century Skills</a:t>
            </a:r>
          </a:p>
          <a:p>
            <a:pPr algn="ctr">
              <a:spcBef>
                <a:spcPct val="50000"/>
              </a:spcBef>
            </a:pPr>
            <a:endParaRPr lang="en-US" sz="2800">
              <a:solidFill>
                <a:schemeClr val="bg1"/>
              </a:solidFill>
            </a:endParaRPr>
          </a:p>
          <a:p>
            <a:pPr algn="ctr">
              <a:spcBef>
                <a:spcPct val="50000"/>
              </a:spcBef>
            </a:pPr>
            <a:r>
              <a:rPr lang="en-US" sz="2800">
                <a:solidFill>
                  <a:schemeClr val="bg1"/>
                </a:solidFill>
              </a:rPr>
              <a:t>Evidence-based</a:t>
            </a:r>
          </a:p>
          <a:p>
            <a:pPr algn="ctr">
              <a:spcBef>
                <a:spcPct val="50000"/>
              </a:spcBef>
            </a:pPr>
            <a:endParaRPr lang="en-US" sz="2800">
              <a:solidFill>
                <a:schemeClr val="bg1"/>
              </a:solidFill>
            </a:endParaRPr>
          </a:p>
          <a:p>
            <a:pPr algn="ctr">
              <a:spcBef>
                <a:spcPct val="50000"/>
              </a:spcBef>
            </a:pPr>
            <a:r>
              <a:rPr lang="en-US" sz="2800">
                <a:solidFill>
                  <a:schemeClr val="bg1"/>
                </a:solidFill>
              </a:rPr>
              <a:t>Developed from partnerships from various educational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4">
                                            <p:txEl>
                                              <p:pRg st="2" end="2"/>
                                            </p:txEl>
                                          </p:spTgt>
                                        </p:tgtEl>
                                        <p:attrNameLst>
                                          <p:attrName>style.visibility</p:attrName>
                                        </p:attrNameLst>
                                      </p:cBhvr>
                                      <p:to>
                                        <p:strVal val="visible"/>
                                      </p:to>
                                    </p:set>
                                    <p:animEffect transition="in" filter="fade">
                                      <p:cBhvr>
                                        <p:cTn id="12" dur="500"/>
                                        <p:tgtEl>
                                          <p:spTgt spid="645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4">
                                            <p:txEl>
                                              <p:pRg st="4" end="4"/>
                                            </p:txEl>
                                          </p:spTgt>
                                        </p:tgtEl>
                                        <p:attrNameLst>
                                          <p:attrName>style.visibility</p:attrName>
                                        </p:attrNameLst>
                                      </p:cBhvr>
                                      <p:to>
                                        <p:strVal val="visible"/>
                                      </p:to>
                                    </p:set>
                                    <p:animEffect transition="in" filter="fade">
                                      <p:cBhvr>
                                        <p:cTn id="17" dur="500"/>
                                        <p:tgtEl>
                                          <p:spTgt spid="645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4">
                                            <p:txEl>
                                              <p:pRg st="6" end="6"/>
                                            </p:txEl>
                                          </p:spTgt>
                                        </p:tgtEl>
                                        <p:attrNameLst>
                                          <p:attrName>style.visibility</p:attrName>
                                        </p:attrNameLst>
                                      </p:cBhvr>
                                      <p:to>
                                        <p:strVal val="visible"/>
                                      </p:to>
                                    </p:set>
                                    <p:animEffect transition="in" filter="fade">
                                      <p:cBhvr>
                                        <p:cTn id="22" dur="500"/>
                                        <p:tgtEl>
                                          <p:spTgt spid="645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4">
                                            <p:txEl>
                                              <p:pRg st="8" end="8"/>
                                            </p:txEl>
                                          </p:spTgt>
                                        </p:tgtEl>
                                        <p:attrNameLst>
                                          <p:attrName>style.visibility</p:attrName>
                                        </p:attrNameLst>
                                      </p:cBhvr>
                                      <p:to>
                                        <p:strVal val="visible"/>
                                      </p:to>
                                    </p:set>
                                    <p:animEffect transition="in" filter="fade">
                                      <p:cBhvr>
                                        <p:cTn id="27" dur="500"/>
                                        <p:tgtEl>
                                          <p:spTgt spid="645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57200" y="304800"/>
            <a:ext cx="8229600" cy="6499225"/>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Mission Statement</a:t>
            </a:r>
          </a:p>
          <a:p>
            <a:pPr algn="ctr">
              <a:spcBef>
                <a:spcPct val="50000"/>
              </a:spcBef>
            </a:pPr>
            <a:endParaRPr lang="en-US" sz="2800">
              <a:solidFill>
                <a:schemeClr val="bg1"/>
              </a:solidFill>
            </a:endParaRPr>
          </a:p>
          <a:p>
            <a:pPr algn="ctr">
              <a:spcBef>
                <a:spcPct val="50000"/>
              </a:spcBef>
            </a:pPr>
            <a:r>
              <a:rPr lang="en-US" sz="2800">
                <a:solidFill>
                  <a:schemeClr val="bg1"/>
                </a:solidFill>
              </a:rPr>
              <a:t>“The Common Core State Standards provide a consistent, clear understanding of what students are expected to learn, so teachers and parents know what they need to do to help them. The standards are designed to be robust and relevant to the real world, reflecting the knowledge and skills that our young people need for success in college and careers. With American students fully prepared for the future, our communities will be best positioned to compete successfully in the global economy.”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fade">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6">
                                            <p:txEl>
                                              <p:pRg st="2" end="2"/>
                                            </p:txEl>
                                          </p:spTgt>
                                        </p:tgtEl>
                                        <p:attrNameLst>
                                          <p:attrName>style.visibility</p:attrName>
                                        </p:attrNameLst>
                                      </p:cBhvr>
                                      <p:to>
                                        <p:strVal val="visible"/>
                                      </p:to>
                                    </p:set>
                                    <p:animEffect transition="in" filter="fade">
                                      <p:cBhvr>
                                        <p:cTn id="12" dur="500"/>
                                        <p:tgtEl>
                                          <p:spTgt spid="57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04800"/>
            <a:ext cx="8229600" cy="5008563"/>
          </a:xfrm>
          <a:prstGeom prst="rect">
            <a:avLst/>
          </a:prstGeom>
          <a:noFill/>
          <a:ln w="9525">
            <a:noFill/>
            <a:miter lim="800000"/>
            <a:headEnd/>
            <a:tailEnd/>
          </a:ln>
        </p:spPr>
        <p:txBody>
          <a:bodyPr>
            <a:spAutoFit/>
          </a:bodyPr>
          <a:lstStyle/>
          <a:p>
            <a:pPr algn="ctr">
              <a:spcBef>
                <a:spcPct val="50000"/>
              </a:spcBef>
            </a:pPr>
            <a:r>
              <a:rPr lang="en-US" sz="2800">
                <a:solidFill>
                  <a:schemeClr val="bg1"/>
                </a:solidFill>
              </a:rPr>
              <a:t>It truly is a NEW DAY in education!</a:t>
            </a:r>
          </a:p>
          <a:p>
            <a:pPr algn="ctr">
              <a:spcBef>
                <a:spcPct val="50000"/>
              </a:spcBef>
            </a:pPr>
            <a:endParaRPr lang="en-US" sz="2800" i="1">
              <a:solidFill>
                <a:schemeClr val="bg1"/>
              </a:solidFill>
            </a:endParaRPr>
          </a:p>
          <a:p>
            <a:pPr algn="ctr">
              <a:spcBef>
                <a:spcPct val="50000"/>
              </a:spcBef>
            </a:pPr>
            <a:r>
              <a:rPr lang="en-US" sz="2800">
                <a:solidFill>
                  <a:schemeClr val="bg1"/>
                </a:solidFill>
              </a:rPr>
              <a:t>Main focus:</a:t>
            </a:r>
          </a:p>
          <a:p>
            <a:pPr algn="ctr">
              <a:spcBef>
                <a:spcPct val="50000"/>
              </a:spcBef>
            </a:pPr>
            <a:endParaRPr lang="en-US" sz="2800">
              <a:solidFill>
                <a:schemeClr val="bg1"/>
              </a:solidFill>
            </a:endParaRPr>
          </a:p>
          <a:p>
            <a:pPr>
              <a:spcBef>
                <a:spcPct val="50000"/>
              </a:spcBef>
            </a:pPr>
            <a:r>
              <a:rPr lang="en-US" sz="2800">
                <a:solidFill>
                  <a:schemeClr val="bg1"/>
                </a:solidFill>
              </a:rPr>
              <a:t>What do kids really need… </a:t>
            </a:r>
          </a:p>
          <a:p>
            <a:pPr>
              <a:spcBef>
                <a:spcPct val="50000"/>
              </a:spcBef>
              <a:buFontTx/>
              <a:buChar char="•"/>
            </a:pPr>
            <a:r>
              <a:rPr lang="en-US" sz="2800">
                <a:solidFill>
                  <a:schemeClr val="bg1"/>
                </a:solidFill>
              </a:rPr>
              <a:t> to know to become good employees? </a:t>
            </a:r>
          </a:p>
          <a:p>
            <a:pPr>
              <a:spcBef>
                <a:spcPct val="50000"/>
              </a:spcBef>
              <a:buFontTx/>
              <a:buChar char="•"/>
            </a:pPr>
            <a:r>
              <a:rPr lang="en-US" sz="2800">
                <a:solidFill>
                  <a:schemeClr val="bg1"/>
                </a:solidFill>
              </a:rPr>
              <a:t> to make a contribution in society?</a:t>
            </a:r>
          </a:p>
          <a:p>
            <a:pPr>
              <a:spcBef>
                <a:spcPct val="50000"/>
              </a:spcBef>
              <a:buFontTx/>
              <a:buChar char="•"/>
            </a:pPr>
            <a:r>
              <a:rPr lang="en-US" sz="2800">
                <a:solidFill>
                  <a:schemeClr val="bg1"/>
                </a:solidFill>
              </a:rPr>
              <a:t> to be successful in their career choice?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animEffect transition="in" filter="fade">
                                      <p:cBhvr>
                                        <p:cTn id="7" dur="500"/>
                                        <p:tgtEl>
                                          <p:spTgt spid="7577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8">
                                            <p:txEl>
                                              <p:pRg st="4" end="4"/>
                                            </p:txEl>
                                          </p:spTgt>
                                        </p:tgtEl>
                                        <p:attrNameLst>
                                          <p:attrName>style.visibility</p:attrName>
                                        </p:attrNameLst>
                                      </p:cBhvr>
                                      <p:to>
                                        <p:strVal val="visible"/>
                                      </p:to>
                                    </p:set>
                                    <p:animEffect transition="in" filter="fade">
                                      <p:cBhvr>
                                        <p:cTn id="12" dur="500"/>
                                        <p:tgtEl>
                                          <p:spTgt spid="7577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8">
                                            <p:txEl>
                                              <p:pRg st="5" end="5"/>
                                            </p:txEl>
                                          </p:spTgt>
                                        </p:tgtEl>
                                        <p:attrNameLst>
                                          <p:attrName>style.visibility</p:attrName>
                                        </p:attrNameLst>
                                      </p:cBhvr>
                                      <p:to>
                                        <p:strVal val="visible"/>
                                      </p:to>
                                    </p:set>
                                    <p:animEffect transition="in" filter="fade">
                                      <p:cBhvr>
                                        <p:cTn id="17" dur="500"/>
                                        <p:tgtEl>
                                          <p:spTgt spid="757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8">
                                            <p:txEl>
                                              <p:pRg st="6" end="6"/>
                                            </p:txEl>
                                          </p:spTgt>
                                        </p:tgtEl>
                                        <p:attrNameLst>
                                          <p:attrName>style.visibility</p:attrName>
                                        </p:attrNameLst>
                                      </p:cBhvr>
                                      <p:to>
                                        <p:strVal val="visible"/>
                                      </p:to>
                                    </p:set>
                                    <p:animEffect transition="in" filter="fade">
                                      <p:cBhvr>
                                        <p:cTn id="22" dur="500"/>
                                        <p:tgtEl>
                                          <p:spTgt spid="7577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78">
                                            <p:txEl>
                                              <p:pRg st="7" end="7"/>
                                            </p:txEl>
                                          </p:spTgt>
                                        </p:tgtEl>
                                        <p:attrNameLst>
                                          <p:attrName>style.visibility</p:attrName>
                                        </p:attrNameLst>
                                      </p:cBhvr>
                                      <p:to>
                                        <p:strVal val="visible"/>
                                      </p:to>
                                    </p:set>
                                    <p:animEffect transition="in" filter="fade">
                                      <p:cBhvr>
                                        <p:cTn id="27" dur="500"/>
                                        <p:tgtEl>
                                          <p:spTgt spid="757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304800"/>
            <a:ext cx="8229600" cy="5861050"/>
          </a:xfrm>
          <a:prstGeom prst="rect">
            <a:avLst/>
          </a:prstGeom>
          <a:noFill/>
          <a:ln w="9525">
            <a:noFill/>
            <a:miter lim="800000"/>
            <a:headEnd/>
            <a:tailEnd/>
          </a:ln>
        </p:spPr>
        <p:txBody>
          <a:bodyPr>
            <a:spAutoFit/>
          </a:bodyPr>
          <a:lstStyle/>
          <a:p>
            <a:pPr algn="ctr">
              <a:spcBef>
                <a:spcPct val="50000"/>
              </a:spcBef>
            </a:pPr>
            <a:r>
              <a:rPr lang="en-US" sz="2800" i="1">
                <a:solidFill>
                  <a:schemeClr val="bg1"/>
                </a:solidFill>
              </a:rPr>
              <a:t>Background</a:t>
            </a:r>
          </a:p>
          <a:p>
            <a:pPr algn="ctr">
              <a:spcBef>
                <a:spcPct val="50000"/>
              </a:spcBef>
            </a:pPr>
            <a:endParaRPr lang="en-US" sz="2800">
              <a:solidFill>
                <a:schemeClr val="bg1"/>
              </a:solidFill>
            </a:endParaRPr>
          </a:p>
          <a:p>
            <a:pPr>
              <a:spcBef>
                <a:spcPct val="50000"/>
              </a:spcBef>
              <a:buFontTx/>
              <a:buChar char="•"/>
            </a:pPr>
            <a:r>
              <a:rPr lang="en-US" sz="2800">
                <a:solidFill>
                  <a:schemeClr val="bg1"/>
                </a:solidFill>
              </a:rPr>
              <a:t> Developed in the summer of 2009</a:t>
            </a:r>
          </a:p>
          <a:p>
            <a:pPr>
              <a:spcBef>
                <a:spcPct val="50000"/>
              </a:spcBef>
              <a:buFontTx/>
              <a:buChar char="•"/>
            </a:pPr>
            <a:r>
              <a:rPr lang="en-US" sz="2800">
                <a:solidFill>
                  <a:schemeClr val="bg1"/>
                </a:solidFill>
              </a:rPr>
              <a:t> Adopted in June of 2010 “as is”</a:t>
            </a:r>
          </a:p>
          <a:p>
            <a:pPr>
              <a:spcBef>
                <a:spcPct val="50000"/>
              </a:spcBef>
              <a:buFontTx/>
              <a:buChar char="•"/>
            </a:pPr>
            <a:r>
              <a:rPr lang="en-US" sz="2800">
                <a:solidFill>
                  <a:schemeClr val="bg1"/>
                </a:solidFill>
              </a:rPr>
              <a:t> Developed in a partnership between the 	Council of Chief State School Officers 	(CCSSO) and the National Governor’s 	Association </a:t>
            </a:r>
          </a:p>
          <a:p>
            <a:pPr>
              <a:spcBef>
                <a:spcPct val="50000"/>
              </a:spcBef>
              <a:buFontTx/>
              <a:buChar char="•"/>
            </a:pPr>
            <a:r>
              <a:rPr lang="en-US" sz="2800">
                <a:solidFill>
                  <a:schemeClr val="bg1"/>
                </a:solidFill>
              </a:rPr>
              <a:t> Illinois is playing a significant role in this 	process through the leadership of State 	Superintendent Chris Koch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2">
                                            <p:txEl>
                                              <p:pRg st="2" end="2"/>
                                            </p:txEl>
                                          </p:spTgt>
                                        </p:tgtEl>
                                        <p:attrNameLst>
                                          <p:attrName>style.visibility</p:attrName>
                                        </p:attrNameLst>
                                      </p:cBhvr>
                                      <p:to>
                                        <p:strVal val="visible"/>
                                      </p:to>
                                    </p:set>
                                    <p:animEffect transition="in" filter="fade">
                                      <p:cBhvr>
                                        <p:cTn id="12" dur="500"/>
                                        <p:tgtEl>
                                          <p:spTgt spid="665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2">
                                            <p:txEl>
                                              <p:pRg st="3" end="3"/>
                                            </p:txEl>
                                          </p:spTgt>
                                        </p:tgtEl>
                                        <p:attrNameLst>
                                          <p:attrName>style.visibility</p:attrName>
                                        </p:attrNameLst>
                                      </p:cBhvr>
                                      <p:to>
                                        <p:strVal val="visible"/>
                                      </p:to>
                                    </p:set>
                                    <p:animEffect transition="in" filter="fade">
                                      <p:cBhvr>
                                        <p:cTn id="17" dur="500"/>
                                        <p:tgtEl>
                                          <p:spTgt spid="665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2">
                                            <p:txEl>
                                              <p:pRg st="4" end="4"/>
                                            </p:txEl>
                                          </p:spTgt>
                                        </p:tgtEl>
                                        <p:attrNameLst>
                                          <p:attrName>style.visibility</p:attrName>
                                        </p:attrNameLst>
                                      </p:cBhvr>
                                      <p:to>
                                        <p:strVal val="visible"/>
                                      </p:to>
                                    </p:set>
                                    <p:animEffect transition="in" filter="fade">
                                      <p:cBhvr>
                                        <p:cTn id="22" dur="500"/>
                                        <p:tgtEl>
                                          <p:spTgt spid="665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562">
                                            <p:txEl>
                                              <p:pRg st="5" end="5"/>
                                            </p:txEl>
                                          </p:spTgt>
                                        </p:tgtEl>
                                        <p:attrNameLst>
                                          <p:attrName>style.visibility</p:attrName>
                                        </p:attrNameLst>
                                      </p:cBhvr>
                                      <p:to>
                                        <p:strVal val="visible"/>
                                      </p:to>
                                    </p:set>
                                    <p:animEffect transition="in" filter="fade">
                                      <p:cBhvr>
                                        <p:cTn id="27" dur="500"/>
                                        <p:tgtEl>
                                          <p:spTgt spid="665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p:cNvPicPr>
            <a:picLocks noChangeAspect="1" noChangeArrowheads="1"/>
          </p:cNvPicPr>
          <p:nvPr/>
        </p:nvPicPr>
        <p:blipFill>
          <a:blip r:embed="rId2"/>
          <a:srcRect l="60190" t="28535" r="11725" b="15384"/>
          <a:stretch>
            <a:fillRect/>
          </a:stretch>
        </p:blipFill>
        <p:spPr bwMode="auto">
          <a:xfrm>
            <a:off x="304800" y="762000"/>
            <a:ext cx="8610600" cy="538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575</Words>
  <Application>Microsoft Office PowerPoint</Application>
  <PresentationFormat>On-screen Show (4:3)</PresentationFormat>
  <Paragraphs>249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East Peoria Schools District 86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pkatula</cp:lastModifiedBy>
  <cp:revision>76</cp:revision>
  <dcterms:created xsi:type="dcterms:W3CDTF">2010-10-04T20:49:24Z</dcterms:created>
  <dcterms:modified xsi:type="dcterms:W3CDTF">2012-08-17T17:41:28Z</dcterms:modified>
</cp:coreProperties>
</file>